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6" r:id="rId1"/>
    <p:sldMasterId id="2147483698" r:id="rId2"/>
  </p:sldMasterIdLst>
  <p:notesMasterIdLst>
    <p:notesMasterId r:id="rId19"/>
  </p:notesMasterIdLst>
  <p:handoutMasterIdLst>
    <p:handoutMasterId r:id="rId20"/>
  </p:handoutMasterIdLst>
  <p:sldIdLst>
    <p:sldId id="265" r:id="rId3"/>
    <p:sldId id="488" r:id="rId4"/>
    <p:sldId id="487" r:id="rId5"/>
    <p:sldId id="423" r:id="rId6"/>
    <p:sldId id="489" r:id="rId7"/>
    <p:sldId id="478" r:id="rId8"/>
    <p:sldId id="474" r:id="rId9"/>
    <p:sldId id="500" r:id="rId10"/>
    <p:sldId id="494" r:id="rId11"/>
    <p:sldId id="462" r:id="rId12"/>
    <p:sldId id="495" r:id="rId13"/>
    <p:sldId id="496" r:id="rId14"/>
    <p:sldId id="497" r:id="rId15"/>
    <p:sldId id="498" r:id="rId16"/>
    <p:sldId id="499" r:id="rId17"/>
    <p:sldId id="501" r:id="rId18"/>
  </p:sldIdLst>
  <p:sldSz cx="9144000" cy="6858000" type="screen4x3"/>
  <p:notesSz cx="6794500" cy="9906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800" kern="1200">
        <a:solidFill>
          <a:schemeClr val="bg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800" kern="1200">
        <a:solidFill>
          <a:schemeClr val="bg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800" kern="1200">
        <a:solidFill>
          <a:schemeClr val="bg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800" kern="1200">
        <a:solidFill>
          <a:schemeClr val="bg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800" kern="1200">
        <a:solidFill>
          <a:schemeClr val="bg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800" kern="1200">
        <a:solidFill>
          <a:schemeClr val="bg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800" kern="1200">
        <a:solidFill>
          <a:schemeClr val="bg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800" kern="1200">
        <a:solidFill>
          <a:schemeClr val="bg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800"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 " initials="AG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0E6"/>
    <a:srgbClr val="9CC1FC"/>
    <a:srgbClr val="99CCFF"/>
    <a:srgbClr val="4D4D4D"/>
    <a:srgbClr val="990000"/>
    <a:srgbClr val="003399"/>
    <a:srgbClr val="336699"/>
    <a:srgbClr val="008080"/>
    <a:srgbClr val="009999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3" autoAdjust="0"/>
    <p:restoredTop sz="93409" autoAdjust="0"/>
  </p:normalViewPr>
  <p:slideViewPr>
    <p:cSldViewPr>
      <p:cViewPr varScale="1">
        <p:scale>
          <a:sx n="124" d="100"/>
          <a:sy n="124" d="100"/>
        </p:scale>
        <p:origin x="18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2480"/>
    </p:cViewPr>
  </p:sorterViewPr>
  <p:notesViewPr>
    <p:cSldViewPr>
      <p:cViewPr varScale="1">
        <p:scale>
          <a:sx n="31" d="100"/>
          <a:sy n="31" d="100"/>
        </p:scale>
        <p:origin x="-1206" y="-78"/>
      </p:cViewPr>
      <p:guideLst>
        <p:guide orient="horz" pos="3120"/>
        <p:guide pos="214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handoutMaster" Target="handoutMasters/handoutMaster1.xml"/><Relationship Id="rId21" Type="http://schemas.openxmlformats.org/officeDocument/2006/relationships/commentAuthors" Target="commentAuthor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Relationship Id="rId2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F5074D-0120-46E3-B3E2-496EB152AF53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13A11DA-B427-42EC-BE72-802293D9A63F}">
      <dgm:prSet phldrT="[Texto]" custT="1"/>
      <dgm:spPr>
        <a:solidFill>
          <a:srgbClr val="C00000"/>
        </a:solidFill>
      </dgm:spPr>
      <dgm:t>
        <a:bodyPr/>
        <a:lstStyle/>
        <a:p>
          <a:r>
            <a:rPr lang="es-ES" sz="2000" b="1" dirty="0" err="1" smtClean="0">
              <a:solidFill>
                <a:schemeClr val="bg1"/>
              </a:solidFill>
            </a:rPr>
            <a:t>Ontological</a:t>
          </a:r>
          <a:r>
            <a:rPr lang="es-ES" sz="2000" b="1" dirty="0" smtClean="0">
              <a:solidFill>
                <a:schemeClr val="bg1"/>
              </a:solidFill>
            </a:rPr>
            <a:t> </a:t>
          </a:r>
          <a:r>
            <a:rPr lang="es-ES" sz="2000" b="1" dirty="0" err="1" smtClean="0">
              <a:solidFill>
                <a:schemeClr val="bg1"/>
              </a:solidFill>
            </a:rPr>
            <a:t>Engineering</a:t>
          </a:r>
          <a:endParaRPr lang="es-ES" sz="2000" b="1" dirty="0" smtClean="0">
            <a:solidFill>
              <a:schemeClr val="bg1"/>
            </a:solidFill>
          </a:endParaRPr>
        </a:p>
        <a:p>
          <a:endParaRPr lang="es-ES" sz="2000" dirty="0" smtClean="0"/>
        </a:p>
        <a:p>
          <a:endParaRPr lang="es-ES" sz="2000" dirty="0" smtClean="0"/>
        </a:p>
        <a:p>
          <a:endParaRPr lang="es-ES" sz="2000" dirty="0"/>
        </a:p>
      </dgm:t>
    </dgm:pt>
    <dgm:pt modelId="{98C57CE2-1F16-477D-B5DD-AF87FA989F82}" type="parTrans" cxnId="{F650C4BC-21DC-47E3-919F-6A3CD19DABF2}">
      <dgm:prSet/>
      <dgm:spPr/>
      <dgm:t>
        <a:bodyPr/>
        <a:lstStyle/>
        <a:p>
          <a:endParaRPr lang="es-ES" sz="1400"/>
        </a:p>
      </dgm:t>
    </dgm:pt>
    <dgm:pt modelId="{456A41A6-D851-47CA-842B-34E41B9657FF}" type="sibTrans" cxnId="{F650C4BC-21DC-47E3-919F-6A3CD19DABF2}">
      <dgm:prSet/>
      <dgm:spPr/>
      <dgm:t>
        <a:bodyPr/>
        <a:lstStyle/>
        <a:p>
          <a:endParaRPr lang="es-ES" sz="1400"/>
        </a:p>
      </dgm:t>
    </dgm:pt>
    <dgm:pt modelId="{C2AE3DC3-892D-4408-8229-8E33F1AA5D7B}">
      <dgm:prSet phldrT="[Texto]" custT="1"/>
      <dgm:spPr>
        <a:solidFill>
          <a:srgbClr val="4670E6"/>
        </a:solidFill>
      </dgm:spPr>
      <dgm:t>
        <a:bodyPr/>
        <a:lstStyle/>
        <a:p>
          <a:pPr algn="ctr"/>
          <a:endParaRPr lang="es-ES" sz="2000" dirty="0" smtClean="0"/>
        </a:p>
        <a:p>
          <a:pPr algn="ctr"/>
          <a:endParaRPr lang="es-ES" sz="2000" dirty="0" smtClean="0"/>
        </a:p>
        <a:p>
          <a:pPr algn="ctr"/>
          <a:endParaRPr lang="es-ES" sz="2000" dirty="0" smtClean="0"/>
        </a:p>
        <a:p>
          <a:pPr algn="ctr"/>
          <a:endParaRPr lang="es-ES" sz="2000" dirty="0" smtClean="0"/>
        </a:p>
        <a:p>
          <a:pPr algn="ctr"/>
          <a:endParaRPr lang="es-ES" sz="2000" dirty="0" smtClean="0"/>
        </a:p>
        <a:p>
          <a:pPr algn="l"/>
          <a:r>
            <a:rPr lang="es-ES" sz="2000" dirty="0" err="1" smtClean="0"/>
            <a:t>Linked</a:t>
          </a:r>
          <a:r>
            <a:rPr lang="es-ES" sz="2000" dirty="0" smtClean="0"/>
            <a:t> Data-</a:t>
          </a:r>
          <a:r>
            <a:rPr lang="es-ES" sz="2000" dirty="0" err="1" smtClean="0"/>
            <a:t>based</a:t>
          </a:r>
          <a:r>
            <a:rPr lang="es-ES" sz="2000" dirty="0" smtClean="0"/>
            <a:t/>
          </a:r>
          <a:br>
            <a:rPr lang="es-ES" sz="2000" dirty="0" smtClean="0"/>
          </a:br>
          <a:r>
            <a:rPr lang="es-ES" sz="2000" dirty="0" smtClean="0"/>
            <a:t>Data </a:t>
          </a:r>
          <a:r>
            <a:rPr lang="es-ES" sz="2000" dirty="0" err="1" smtClean="0"/>
            <a:t>Integration</a:t>
          </a:r>
          <a:endParaRPr lang="es-ES" sz="2000" dirty="0"/>
        </a:p>
      </dgm:t>
    </dgm:pt>
    <dgm:pt modelId="{964B0EF2-3DA5-4FA8-88CB-3C63C044C86D}" type="parTrans" cxnId="{6B7098D8-E81A-4330-A70F-992C5C522A25}">
      <dgm:prSet/>
      <dgm:spPr/>
      <dgm:t>
        <a:bodyPr/>
        <a:lstStyle/>
        <a:p>
          <a:endParaRPr lang="es-ES" sz="1400"/>
        </a:p>
      </dgm:t>
    </dgm:pt>
    <dgm:pt modelId="{4B524097-EC52-4F61-9976-128F3A495EA7}" type="sibTrans" cxnId="{6B7098D8-E81A-4330-A70F-992C5C522A25}">
      <dgm:prSet/>
      <dgm:spPr/>
      <dgm:t>
        <a:bodyPr/>
        <a:lstStyle/>
        <a:p>
          <a:endParaRPr lang="es-ES" sz="1400"/>
        </a:p>
      </dgm:t>
    </dgm:pt>
    <dgm:pt modelId="{F1AFAF5C-4931-46DD-88DC-1D6B882C85EA}">
      <dgm:prSet phldrT="[Texto]" custT="1"/>
      <dgm:spPr>
        <a:solidFill>
          <a:srgbClr val="4670E6"/>
        </a:solidFill>
      </dgm:spPr>
      <dgm:t>
        <a:bodyPr/>
        <a:lstStyle/>
        <a:p>
          <a:pPr algn="l"/>
          <a:r>
            <a:rPr lang="es-ES" sz="2000" dirty="0" smtClean="0"/>
            <a:t>Open</a:t>
          </a:r>
          <a:br>
            <a:rPr lang="es-ES" sz="2000" dirty="0" smtClean="0"/>
          </a:br>
          <a:r>
            <a:rPr lang="es-ES" sz="2000" dirty="0" err="1" smtClean="0"/>
            <a:t>Science</a:t>
          </a:r>
          <a:endParaRPr lang="es-ES" sz="2000" dirty="0"/>
        </a:p>
      </dgm:t>
    </dgm:pt>
    <dgm:pt modelId="{46B7E23E-147F-4C6A-9B7D-2F7495984267}" type="parTrans" cxnId="{A40F4F10-6464-47E0-A4A7-CF064F5B4EE3}">
      <dgm:prSet/>
      <dgm:spPr/>
      <dgm:t>
        <a:bodyPr/>
        <a:lstStyle/>
        <a:p>
          <a:endParaRPr lang="es-ES" sz="1400"/>
        </a:p>
      </dgm:t>
    </dgm:pt>
    <dgm:pt modelId="{4A13E4F9-E9D8-4E56-B25F-63CF4FB5C4E4}" type="sibTrans" cxnId="{A40F4F10-6464-47E0-A4A7-CF064F5B4EE3}">
      <dgm:prSet/>
      <dgm:spPr/>
      <dgm:t>
        <a:bodyPr/>
        <a:lstStyle/>
        <a:p>
          <a:endParaRPr lang="es-ES" sz="1400"/>
        </a:p>
      </dgm:t>
    </dgm:pt>
    <dgm:pt modelId="{95B852A9-BCC6-406A-BF1A-67AF338B39A8}">
      <dgm:prSet phldrT="[Texto]" custT="1"/>
      <dgm:spPr>
        <a:solidFill>
          <a:srgbClr val="4670E6"/>
        </a:solidFill>
      </dgm:spPr>
      <dgm:t>
        <a:bodyPr/>
        <a:lstStyle/>
        <a:p>
          <a:r>
            <a:rPr lang="es-ES" sz="2000" dirty="0" smtClean="0"/>
            <a:t>               (Social) </a:t>
          </a:r>
          <a:br>
            <a:rPr lang="es-ES" sz="2000" dirty="0" smtClean="0"/>
          </a:br>
          <a:r>
            <a:rPr lang="es-ES" sz="2000" dirty="0" smtClean="0"/>
            <a:t>               Semantic </a:t>
          </a:r>
          <a:br>
            <a:rPr lang="es-ES" sz="2000" dirty="0" smtClean="0"/>
          </a:br>
          <a:r>
            <a:rPr lang="es-ES" sz="2000" dirty="0" smtClean="0"/>
            <a:t>               Web </a:t>
          </a:r>
          <a:endParaRPr lang="es-ES" sz="2000" dirty="0"/>
        </a:p>
      </dgm:t>
    </dgm:pt>
    <dgm:pt modelId="{E6FFD58F-7657-4CC4-97A3-1AF97C67171D}" type="parTrans" cxnId="{E8395E3D-9AF4-4E6E-AB0B-BBE035EEF0CA}">
      <dgm:prSet/>
      <dgm:spPr/>
      <dgm:t>
        <a:bodyPr/>
        <a:lstStyle/>
        <a:p>
          <a:endParaRPr lang="es-ES" sz="1400"/>
        </a:p>
      </dgm:t>
    </dgm:pt>
    <dgm:pt modelId="{3B2A86E3-0E0B-4D2D-B94B-159E690FD451}" type="sibTrans" cxnId="{E8395E3D-9AF4-4E6E-AB0B-BBE035EEF0CA}">
      <dgm:prSet/>
      <dgm:spPr/>
      <dgm:t>
        <a:bodyPr/>
        <a:lstStyle/>
        <a:p>
          <a:endParaRPr lang="es-ES" sz="1400"/>
        </a:p>
      </dgm:t>
    </dgm:pt>
    <dgm:pt modelId="{0EA75CB6-2EDD-4D7B-8A0D-593BE82D3306}">
      <dgm:prSet phldrT="[Texto]" custT="1"/>
      <dgm:spPr>
        <a:solidFill>
          <a:srgbClr val="4670E6"/>
        </a:solidFill>
      </dgm:spPr>
      <dgm:t>
        <a:bodyPr/>
        <a:lstStyle/>
        <a:p>
          <a:pPr algn="l"/>
          <a:r>
            <a:rPr lang="es-ES" sz="2000" dirty="0" smtClean="0"/>
            <a:t>Data-</a:t>
          </a:r>
          <a:r>
            <a:rPr lang="es-ES" sz="2000" dirty="0" err="1" smtClean="0"/>
            <a:t>driven</a:t>
          </a:r>
          <a:endParaRPr lang="es-ES" sz="2000" dirty="0" smtClean="0"/>
        </a:p>
        <a:p>
          <a:pPr algn="l"/>
          <a:r>
            <a:rPr lang="es-ES" sz="2000" dirty="0" err="1" smtClean="0"/>
            <a:t>language</a:t>
          </a:r>
          <a:r>
            <a:rPr lang="es-ES" sz="2000" dirty="0" smtClean="0"/>
            <a:t> </a:t>
          </a:r>
          <a:r>
            <a:rPr lang="es-ES" sz="2000" dirty="0" err="1" smtClean="0"/>
            <a:t>technologies</a:t>
          </a:r>
          <a:endParaRPr lang="es-ES" sz="2000" dirty="0"/>
        </a:p>
      </dgm:t>
    </dgm:pt>
    <dgm:pt modelId="{11813D31-0DFA-474E-BC0F-08A1C48D0939}" type="parTrans" cxnId="{D79524A7-F30E-4731-A3BD-7DAFBBE95315}">
      <dgm:prSet/>
      <dgm:spPr/>
      <dgm:t>
        <a:bodyPr/>
        <a:lstStyle/>
        <a:p>
          <a:endParaRPr lang="es-ES" sz="1400"/>
        </a:p>
      </dgm:t>
    </dgm:pt>
    <dgm:pt modelId="{356616E4-1E8C-4B18-83F5-4424E5B123F5}" type="sibTrans" cxnId="{D79524A7-F30E-4731-A3BD-7DAFBBE95315}">
      <dgm:prSet/>
      <dgm:spPr/>
      <dgm:t>
        <a:bodyPr/>
        <a:lstStyle/>
        <a:p>
          <a:endParaRPr lang="es-ES" sz="1400"/>
        </a:p>
      </dgm:t>
    </dgm:pt>
    <dgm:pt modelId="{C986845E-821D-420B-9488-C371B05DE2BB}" type="pres">
      <dgm:prSet presAssocID="{BAF5074D-0120-46E3-B3E2-496EB152AF53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D1C97368-DF59-43E9-BE8B-7D446F82B079}" type="pres">
      <dgm:prSet presAssocID="{BAF5074D-0120-46E3-B3E2-496EB152AF53}" presName="matrix" presStyleCnt="0"/>
      <dgm:spPr/>
    </dgm:pt>
    <dgm:pt modelId="{8A08D0B9-BA23-4667-A064-F0D6DBA0E545}" type="pres">
      <dgm:prSet presAssocID="{BAF5074D-0120-46E3-B3E2-496EB152AF53}" presName="tile1" presStyleLbl="node1" presStyleIdx="0" presStyleCnt="4"/>
      <dgm:spPr/>
      <dgm:t>
        <a:bodyPr/>
        <a:lstStyle/>
        <a:p>
          <a:endParaRPr lang="es-ES"/>
        </a:p>
      </dgm:t>
    </dgm:pt>
    <dgm:pt modelId="{500D0FFE-B824-4054-8D8F-5386C7AA17E9}" type="pres">
      <dgm:prSet presAssocID="{BAF5074D-0120-46E3-B3E2-496EB152AF53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9396252-9928-485D-8E1A-1C3B0EB0FD17}" type="pres">
      <dgm:prSet presAssocID="{BAF5074D-0120-46E3-B3E2-496EB152AF53}" presName="tile2" presStyleLbl="node1" presStyleIdx="1" presStyleCnt="4"/>
      <dgm:spPr/>
      <dgm:t>
        <a:bodyPr/>
        <a:lstStyle/>
        <a:p>
          <a:endParaRPr lang="es-ES"/>
        </a:p>
      </dgm:t>
    </dgm:pt>
    <dgm:pt modelId="{AE010F86-5F5F-4DFF-B693-97A68C1BD900}" type="pres">
      <dgm:prSet presAssocID="{BAF5074D-0120-46E3-B3E2-496EB152AF53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3789F6-742D-4C04-BB28-3A902AC39B3A}" type="pres">
      <dgm:prSet presAssocID="{BAF5074D-0120-46E3-B3E2-496EB152AF53}" presName="tile3" presStyleLbl="node1" presStyleIdx="2" presStyleCnt="4" custLinFactNeighborX="-3419" custLinFactNeighborY="-253"/>
      <dgm:spPr/>
      <dgm:t>
        <a:bodyPr/>
        <a:lstStyle/>
        <a:p>
          <a:endParaRPr lang="es-ES"/>
        </a:p>
      </dgm:t>
    </dgm:pt>
    <dgm:pt modelId="{F5D1A7C6-3BDB-4F7F-9805-D1A6479B7837}" type="pres">
      <dgm:prSet presAssocID="{BAF5074D-0120-46E3-B3E2-496EB152AF53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BA2FB1-6A6B-402B-94A7-361D85F549BB}" type="pres">
      <dgm:prSet presAssocID="{BAF5074D-0120-46E3-B3E2-496EB152AF53}" presName="tile4" presStyleLbl="node1" presStyleIdx="3" presStyleCnt="4"/>
      <dgm:spPr/>
      <dgm:t>
        <a:bodyPr/>
        <a:lstStyle/>
        <a:p>
          <a:endParaRPr lang="es-ES"/>
        </a:p>
      </dgm:t>
    </dgm:pt>
    <dgm:pt modelId="{FC019350-A819-4B53-B593-07065391D172}" type="pres">
      <dgm:prSet presAssocID="{BAF5074D-0120-46E3-B3E2-496EB152AF53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20D98CE-5024-4011-A166-B98BFE765C61}" type="pres">
      <dgm:prSet presAssocID="{BAF5074D-0120-46E3-B3E2-496EB152AF53}" presName="centerTile" presStyleLbl="fgShp" presStyleIdx="0" presStyleCnt="1" custScaleX="162393" custScaleY="149956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</dgm:ptLst>
  <dgm:cxnLst>
    <dgm:cxn modelId="{A40F4F10-6464-47E0-A4A7-CF064F5B4EE3}" srcId="{213A11DA-B427-42EC-BE72-802293D9A63F}" destId="{F1AFAF5C-4931-46DD-88DC-1D6B882C85EA}" srcOrd="1" destOrd="0" parTransId="{46B7E23E-147F-4C6A-9B7D-2F7495984267}" sibTransId="{4A13E4F9-E9D8-4E56-B25F-63CF4FB5C4E4}"/>
    <dgm:cxn modelId="{81FAFA94-00CA-43F5-ADE9-F923F4BB8738}" type="presOf" srcId="{C2AE3DC3-892D-4408-8229-8E33F1AA5D7B}" destId="{500D0FFE-B824-4054-8D8F-5386C7AA17E9}" srcOrd="1" destOrd="0" presId="urn:microsoft.com/office/officeart/2005/8/layout/matrix1"/>
    <dgm:cxn modelId="{E25B6315-1F08-41D7-B7F5-68CF5019F406}" type="presOf" srcId="{0EA75CB6-2EDD-4D7B-8A0D-593BE82D3306}" destId="{FC019350-A819-4B53-B593-07065391D172}" srcOrd="1" destOrd="0" presId="urn:microsoft.com/office/officeart/2005/8/layout/matrix1"/>
    <dgm:cxn modelId="{64EABFB6-7047-488D-9DD6-4CF0F1722A63}" type="presOf" srcId="{BAF5074D-0120-46E3-B3E2-496EB152AF53}" destId="{C986845E-821D-420B-9488-C371B05DE2BB}" srcOrd="0" destOrd="0" presId="urn:microsoft.com/office/officeart/2005/8/layout/matrix1"/>
    <dgm:cxn modelId="{E8395E3D-9AF4-4E6E-AB0B-BBE035EEF0CA}" srcId="{213A11DA-B427-42EC-BE72-802293D9A63F}" destId="{95B852A9-BCC6-406A-BF1A-67AF338B39A8}" srcOrd="2" destOrd="0" parTransId="{E6FFD58F-7657-4CC4-97A3-1AF97C67171D}" sibTransId="{3B2A86E3-0E0B-4D2D-B94B-159E690FD451}"/>
    <dgm:cxn modelId="{05F0D6F3-6308-4AC9-BDD2-A4870B282141}" type="presOf" srcId="{F1AFAF5C-4931-46DD-88DC-1D6B882C85EA}" destId="{AE010F86-5F5F-4DFF-B693-97A68C1BD900}" srcOrd="1" destOrd="0" presId="urn:microsoft.com/office/officeart/2005/8/layout/matrix1"/>
    <dgm:cxn modelId="{D7A185A6-78E3-449F-AEF9-D5EFFEA7D2C1}" type="presOf" srcId="{95B852A9-BCC6-406A-BF1A-67AF338B39A8}" destId="{FE3789F6-742D-4C04-BB28-3A902AC39B3A}" srcOrd="0" destOrd="0" presId="urn:microsoft.com/office/officeart/2005/8/layout/matrix1"/>
    <dgm:cxn modelId="{D79524A7-F30E-4731-A3BD-7DAFBBE95315}" srcId="{213A11DA-B427-42EC-BE72-802293D9A63F}" destId="{0EA75CB6-2EDD-4D7B-8A0D-593BE82D3306}" srcOrd="3" destOrd="0" parTransId="{11813D31-0DFA-474E-BC0F-08A1C48D0939}" sibTransId="{356616E4-1E8C-4B18-83F5-4424E5B123F5}"/>
    <dgm:cxn modelId="{17E6856D-4BF5-4757-9C5A-9FB9472BEFED}" type="presOf" srcId="{C2AE3DC3-892D-4408-8229-8E33F1AA5D7B}" destId="{8A08D0B9-BA23-4667-A064-F0D6DBA0E545}" srcOrd="0" destOrd="0" presId="urn:microsoft.com/office/officeart/2005/8/layout/matrix1"/>
    <dgm:cxn modelId="{2E3D82DF-033E-4AAF-A38C-AE077800E131}" type="presOf" srcId="{95B852A9-BCC6-406A-BF1A-67AF338B39A8}" destId="{F5D1A7C6-3BDB-4F7F-9805-D1A6479B7837}" srcOrd="1" destOrd="0" presId="urn:microsoft.com/office/officeart/2005/8/layout/matrix1"/>
    <dgm:cxn modelId="{75974E80-5DC2-4AD7-9C38-7D0C1F7B3F3F}" type="presOf" srcId="{0EA75CB6-2EDD-4D7B-8A0D-593BE82D3306}" destId="{47BA2FB1-6A6B-402B-94A7-361D85F549BB}" srcOrd="0" destOrd="0" presId="urn:microsoft.com/office/officeart/2005/8/layout/matrix1"/>
    <dgm:cxn modelId="{6B7098D8-E81A-4330-A70F-992C5C522A25}" srcId="{213A11DA-B427-42EC-BE72-802293D9A63F}" destId="{C2AE3DC3-892D-4408-8229-8E33F1AA5D7B}" srcOrd="0" destOrd="0" parTransId="{964B0EF2-3DA5-4FA8-88CB-3C63C044C86D}" sibTransId="{4B524097-EC52-4F61-9976-128F3A495EA7}"/>
    <dgm:cxn modelId="{AA48B80D-EF7B-46EE-857B-D87364494F63}" type="presOf" srcId="{213A11DA-B427-42EC-BE72-802293D9A63F}" destId="{320D98CE-5024-4011-A166-B98BFE765C61}" srcOrd="0" destOrd="0" presId="urn:microsoft.com/office/officeart/2005/8/layout/matrix1"/>
    <dgm:cxn modelId="{F650C4BC-21DC-47E3-919F-6A3CD19DABF2}" srcId="{BAF5074D-0120-46E3-B3E2-496EB152AF53}" destId="{213A11DA-B427-42EC-BE72-802293D9A63F}" srcOrd="0" destOrd="0" parTransId="{98C57CE2-1F16-477D-B5DD-AF87FA989F82}" sibTransId="{456A41A6-D851-47CA-842B-34E41B9657FF}"/>
    <dgm:cxn modelId="{FE6F437A-048C-4F16-A167-EB0F62338701}" type="presOf" srcId="{F1AFAF5C-4931-46DD-88DC-1D6B882C85EA}" destId="{29396252-9928-485D-8E1A-1C3B0EB0FD17}" srcOrd="0" destOrd="0" presId="urn:microsoft.com/office/officeart/2005/8/layout/matrix1"/>
    <dgm:cxn modelId="{975F9AB2-DBC1-4A90-AC17-09248EE3B81F}" type="presParOf" srcId="{C986845E-821D-420B-9488-C371B05DE2BB}" destId="{D1C97368-DF59-43E9-BE8B-7D446F82B079}" srcOrd="0" destOrd="0" presId="urn:microsoft.com/office/officeart/2005/8/layout/matrix1"/>
    <dgm:cxn modelId="{7BE10F10-29F4-4F68-BCC0-E9C558E781A9}" type="presParOf" srcId="{D1C97368-DF59-43E9-BE8B-7D446F82B079}" destId="{8A08D0B9-BA23-4667-A064-F0D6DBA0E545}" srcOrd="0" destOrd="0" presId="urn:microsoft.com/office/officeart/2005/8/layout/matrix1"/>
    <dgm:cxn modelId="{49919EF6-4FB3-4AD2-9B83-61C423F4218E}" type="presParOf" srcId="{D1C97368-DF59-43E9-BE8B-7D446F82B079}" destId="{500D0FFE-B824-4054-8D8F-5386C7AA17E9}" srcOrd="1" destOrd="0" presId="urn:microsoft.com/office/officeart/2005/8/layout/matrix1"/>
    <dgm:cxn modelId="{B0A2B02A-1576-4A3F-A0DF-194F08AA1561}" type="presParOf" srcId="{D1C97368-DF59-43E9-BE8B-7D446F82B079}" destId="{29396252-9928-485D-8E1A-1C3B0EB0FD17}" srcOrd="2" destOrd="0" presId="urn:microsoft.com/office/officeart/2005/8/layout/matrix1"/>
    <dgm:cxn modelId="{0F917E8B-A474-430C-A417-D87E382DF109}" type="presParOf" srcId="{D1C97368-DF59-43E9-BE8B-7D446F82B079}" destId="{AE010F86-5F5F-4DFF-B693-97A68C1BD900}" srcOrd="3" destOrd="0" presId="urn:microsoft.com/office/officeart/2005/8/layout/matrix1"/>
    <dgm:cxn modelId="{A6FA39C5-3206-4568-A190-7C4F39939E91}" type="presParOf" srcId="{D1C97368-DF59-43E9-BE8B-7D446F82B079}" destId="{FE3789F6-742D-4C04-BB28-3A902AC39B3A}" srcOrd="4" destOrd="0" presId="urn:microsoft.com/office/officeart/2005/8/layout/matrix1"/>
    <dgm:cxn modelId="{2690B631-64B3-42E7-8F7F-F54946AA6DC3}" type="presParOf" srcId="{D1C97368-DF59-43E9-BE8B-7D446F82B079}" destId="{F5D1A7C6-3BDB-4F7F-9805-D1A6479B7837}" srcOrd="5" destOrd="0" presId="urn:microsoft.com/office/officeart/2005/8/layout/matrix1"/>
    <dgm:cxn modelId="{5E6E49CC-25C6-479B-AA54-BEFD8DB75F16}" type="presParOf" srcId="{D1C97368-DF59-43E9-BE8B-7D446F82B079}" destId="{47BA2FB1-6A6B-402B-94A7-361D85F549BB}" srcOrd="6" destOrd="0" presId="urn:microsoft.com/office/officeart/2005/8/layout/matrix1"/>
    <dgm:cxn modelId="{8D9CBD6B-AFDB-4027-8FD2-E7122545751C}" type="presParOf" srcId="{D1C97368-DF59-43E9-BE8B-7D446F82B079}" destId="{FC019350-A819-4B53-B593-07065391D172}" srcOrd="7" destOrd="0" presId="urn:microsoft.com/office/officeart/2005/8/layout/matrix1"/>
    <dgm:cxn modelId="{26380592-CD12-45CE-85D0-1B44A683FC66}" type="presParOf" srcId="{C986845E-821D-420B-9488-C371B05DE2BB}" destId="{320D98CE-5024-4011-A166-B98BFE765C61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8D0B9-BA23-4667-A064-F0D6DBA0E545}">
      <dsp:nvSpPr>
        <dsp:cNvPr id="0" name=""/>
        <dsp:cNvSpPr/>
      </dsp:nvSpPr>
      <dsp:spPr>
        <a:xfrm rot="16200000">
          <a:off x="815572" y="-815572"/>
          <a:ext cx="2826555" cy="4457700"/>
        </a:xfrm>
        <a:prstGeom prst="round1Rect">
          <a:avLst/>
        </a:prstGeom>
        <a:solidFill>
          <a:srgbClr val="4670E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kern="1200" dirty="0" smtClean="0"/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err="1" smtClean="0"/>
            <a:t>Linked</a:t>
          </a:r>
          <a:r>
            <a:rPr lang="es-ES" sz="2000" kern="1200" dirty="0" smtClean="0"/>
            <a:t> Data-</a:t>
          </a:r>
          <a:r>
            <a:rPr lang="es-ES" sz="2000" kern="1200" dirty="0" err="1" smtClean="0"/>
            <a:t>based</a:t>
          </a:r>
          <a:r>
            <a:rPr lang="es-ES" sz="2000" kern="1200" dirty="0" smtClean="0"/>
            <a:t/>
          </a:r>
          <a:br>
            <a:rPr lang="es-ES" sz="2000" kern="1200" dirty="0" smtClean="0"/>
          </a:br>
          <a:r>
            <a:rPr lang="es-ES" sz="2000" kern="1200" dirty="0" smtClean="0"/>
            <a:t>Data </a:t>
          </a:r>
          <a:r>
            <a:rPr lang="es-ES" sz="2000" kern="1200" dirty="0" err="1" smtClean="0"/>
            <a:t>Integration</a:t>
          </a:r>
          <a:endParaRPr lang="es-ES" sz="2000" kern="1200" dirty="0"/>
        </a:p>
      </dsp:txBody>
      <dsp:txXfrm rot="5400000">
        <a:off x="-1" y="1"/>
        <a:ext cx="4457700" cy="2119916"/>
      </dsp:txXfrm>
    </dsp:sp>
    <dsp:sp modelId="{29396252-9928-485D-8E1A-1C3B0EB0FD17}">
      <dsp:nvSpPr>
        <dsp:cNvPr id="0" name=""/>
        <dsp:cNvSpPr/>
      </dsp:nvSpPr>
      <dsp:spPr>
        <a:xfrm>
          <a:off x="4457700" y="0"/>
          <a:ext cx="4457700" cy="2826555"/>
        </a:xfrm>
        <a:prstGeom prst="round1Rect">
          <a:avLst/>
        </a:prstGeom>
        <a:solidFill>
          <a:srgbClr val="4670E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Open</a:t>
          </a:r>
          <a:br>
            <a:rPr lang="es-ES" sz="2000" kern="1200" dirty="0" smtClean="0"/>
          </a:br>
          <a:r>
            <a:rPr lang="es-ES" sz="2000" kern="1200" dirty="0" err="1" smtClean="0"/>
            <a:t>Science</a:t>
          </a:r>
          <a:endParaRPr lang="es-ES" sz="2000" kern="1200" dirty="0"/>
        </a:p>
      </dsp:txBody>
      <dsp:txXfrm>
        <a:off x="4457700" y="0"/>
        <a:ext cx="4457700" cy="2119916"/>
      </dsp:txXfrm>
    </dsp:sp>
    <dsp:sp modelId="{FE3789F6-742D-4C04-BB28-3A902AC39B3A}">
      <dsp:nvSpPr>
        <dsp:cNvPr id="0" name=""/>
        <dsp:cNvSpPr/>
      </dsp:nvSpPr>
      <dsp:spPr>
        <a:xfrm rot="10800000">
          <a:off x="0" y="2819403"/>
          <a:ext cx="4457700" cy="2826555"/>
        </a:xfrm>
        <a:prstGeom prst="round1Rect">
          <a:avLst/>
        </a:prstGeom>
        <a:solidFill>
          <a:srgbClr val="4670E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               (Social) </a:t>
          </a:r>
          <a:br>
            <a:rPr lang="es-ES" sz="2000" kern="1200" dirty="0" smtClean="0"/>
          </a:br>
          <a:r>
            <a:rPr lang="es-ES" sz="2000" kern="1200" dirty="0" smtClean="0"/>
            <a:t>               Semantic </a:t>
          </a:r>
          <a:br>
            <a:rPr lang="es-ES" sz="2000" kern="1200" dirty="0" smtClean="0"/>
          </a:br>
          <a:r>
            <a:rPr lang="es-ES" sz="2000" kern="1200" dirty="0" smtClean="0"/>
            <a:t>               Web </a:t>
          </a:r>
          <a:endParaRPr lang="es-ES" sz="2000" kern="1200" dirty="0"/>
        </a:p>
      </dsp:txBody>
      <dsp:txXfrm rot="10800000">
        <a:off x="0" y="3526042"/>
        <a:ext cx="4457700" cy="2119916"/>
      </dsp:txXfrm>
    </dsp:sp>
    <dsp:sp modelId="{47BA2FB1-6A6B-402B-94A7-361D85F549BB}">
      <dsp:nvSpPr>
        <dsp:cNvPr id="0" name=""/>
        <dsp:cNvSpPr/>
      </dsp:nvSpPr>
      <dsp:spPr>
        <a:xfrm rot="5400000">
          <a:off x="5273272" y="2010982"/>
          <a:ext cx="2826555" cy="4457700"/>
        </a:xfrm>
        <a:prstGeom prst="round1Rect">
          <a:avLst/>
        </a:prstGeom>
        <a:solidFill>
          <a:srgbClr val="4670E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Data-</a:t>
          </a:r>
          <a:r>
            <a:rPr lang="es-ES" sz="2000" kern="1200" dirty="0" err="1" smtClean="0"/>
            <a:t>driven</a:t>
          </a:r>
          <a:endParaRPr lang="es-ES" sz="2000" kern="1200" dirty="0" smtClean="0"/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err="1" smtClean="0"/>
            <a:t>language</a:t>
          </a:r>
          <a:r>
            <a:rPr lang="es-ES" sz="2000" kern="1200" dirty="0" smtClean="0"/>
            <a:t> </a:t>
          </a:r>
          <a:r>
            <a:rPr lang="es-ES" sz="2000" kern="1200" dirty="0" err="1" smtClean="0"/>
            <a:t>technologies</a:t>
          </a:r>
          <a:endParaRPr lang="es-ES" sz="2000" kern="1200" dirty="0"/>
        </a:p>
      </dsp:txBody>
      <dsp:txXfrm rot="-5400000">
        <a:off x="4457699" y="3533193"/>
        <a:ext cx="4457700" cy="2119916"/>
      </dsp:txXfrm>
    </dsp:sp>
    <dsp:sp modelId="{320D98CE-5024-4011-A166-B98BFE765C61}">
      <dsp:nvSpPr>
        <dsp:cNvPr id="0" name=""/>
        <dsp:cNvSpPr/>
      </dsp:nvSpPr>
      <dsp:spPr>
        <a:xfrm>
          <a:off x="2286002" y="1766907"/>
          <a:ext cx="4343395" cy="2119294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b="1" kern="1200" dirty="0" err="1" smtClean="0">
              <a:solidFill>
                <a:schemeClr val="bg1"/>
              </a:solidFill>
            </a:rPr>
            <a:t>Ontological</a:t>
          </a:r>
          <a:r>
            <a:rPr lang="es-ES" sz="2000" b="1" kern="1200" dirty="0" smtClean="0">
              <a:solidFill>
                <a:schemeClr val="bg1"/>
              </a:solidFill>
            </a:rPr>
            <a:t> </a:t>
          </a:r>
          <a:r>
            <a:rPr lang="es-ES" sz="2000" b="1" kern="1200" dirty="0" err="1" smtClean="0">
              <a:solidFill>
                <a:schemeClr val="bg1"/>
              </a:solidFill>
            </a:rPr>
            <a:t>Engineering</a:t>
          </a:r>
          <a:endParaRPr lang="es-ES" sz="2000" b="1" kern="1200" dirty="0" smtClean="0">
            <a:solidFill>
              <a:schemeClr val="bg1"/>
            </a:solidFill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000" kern="1200" dirty="0"/>
        </a:p>
      </dsp:txBody>
      <dsp:txXfrm>
        <a:off x="2389457" y="1870362"/>
        <a:ext cx="4136485" cy="1912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49785" cy="531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1213" y="1"/>
            <a:ext cx="2949785" cy="531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B340C13-8C19-EF4F-ABF4-DFAA88CB63C8}" type="datetime1">
              <a:rPr lang="es-ES" smtClean="0"/>
              <a:t>3/10/16</a:t>
            </a:fld>
            <a:endParaRPr lang="es-ES"/>
          </a:p>
        </p:txBody>
      </p:sp>
      <p:sp>
        <p:nvSpPr>
          <p:cNvPr id="246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29813"/>
            <a:ext cx="2949785" cy="455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46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1213" y="9429813"/>
            <a:ext cx="2949785" cy="455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3A25055-78AF-4E52-A593-40D4BFFC072B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82812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3438" cy="49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063" y="0"/>
            <a:ext cx="2943437" cy="49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F4A37011-3C2E-4942-BAC7-7D2B55875304}" type="datetime1">
              <a:rPr lang="es-ES" smtClean="0"/>
              <a:t>3/10/16</a:t>
            </a:fld>
            <a:endParaRPr lang="en-GB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2338" y="744538"/>
            <a:ext cx="4951412" cy="3713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039" y="4704554"/>
            <a:ext cx="4982422" cy="445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94" tIns="45647" rIns="91294" bIns="456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Haga clic para modificar el estilo de texto del patrón</a:t>
            </a:r>
          </a:p>
          <a:p>
            <a:pPr lvl="1"/>
            <a:r>
              <a:rPr lang="en-GB" noProof="0" smtClean="0"/>
              <a:t>Segundo nivel</a:t>
            </a:r>
          </a:p>
          <a:p>
            <a:pPr lvl="2"/>
            <a:r>
              <a:rPr lang="en-GB" noProof="0" smtClean="0"/>
              <a:t>Tercer nivel</a:t>
            </a:r>
          </a:p>
          <a:p>
            <a:pPr lvl="3"/>
            <a:r>
              <a:rPr lang="en-GB" noProof="0" smtClean="0"/>
              <a:t>Cuarto nivel</a:t>
            </a:r>
          </a:p>
          <a:p>
            <a:pPr lvl="4"/>
            <a:r>
              <a:rPr lang="en-GB" noProof="0" smtClean="0"/>
              <a:t>Quinto nivel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10701"/>
            <a:ext cx="294343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063" y="9410701"/>
            <a:ext cx="29434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94" tIns="45647" rIns="91294" bIns="45647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226A233F-8987-4149-B24C-9EF1ECEEC55F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16539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6E237504-4106-E64F-A26C-4C099F9DDC2D}" type="datetime1">
              <a:rPr lang="es-ES" smtClean="0"/>
              <a:t>3/10/16</a:t>
            </a:fld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6A233F-8987-4149-B24C-9EF1ECEEC55F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36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dirty="0" smtClean="0">
              <a:latin typeface="Arial" pitchFamily="34" charset="0"/>
            </a:endParaRPr>
          </a:p>
        </p:txBody>
      </p:sp>
      <p:sp>
        <p:nvSpPr>
          <p:cNvPr id="45060" name="3 Marcador de fecha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fld id="{62D79B17-1102-AB4E-8A94-E1D8AC952A67}" type="datetime1">
              <a:rPr lang="es-ES" smtClean="0"/>
              <a:t>3/10/16</a:t>
            </a:fld>
            <a:endParaRPr lang="en-GB" smtClean="0"/>
          </a:p>
        </p:txBody>
      </p:sp>
      <p:sp>
        <p:nvSpPr>
          <p:cNvPr id="45061" name="4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DEA5521-C8C2-47B7-A18A-27A6B0761421}" type="slidenum">
              <a:rPr lang="en-GB" smtClean="0"/>
              <a:pPr/>
              <a:t>3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675113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http://www.dataimc.com/image/integration1.jpg</a:t>
            </a:r>
          </a:p>
          <a:p>
            <a:r>
              <a:rPr lang="es-ES" dirty="0" smtClean="0"/>
              <a:t>http://www.getsticki.com/corporate/Portals/1/images/CustomerAndLaptops.jpg</a:t>
            </a:r>
          </a:p>
          <a:p>
            <a:endParaRPr lang="es-ES" dirty="0" smtClean="0"/>
          </a:p>
          <a:p>
            <a:r>
              <a:rPr lang="es-ES" dirty="0" smtClean="0"/>
              <a:t>http://rhizomik.net/~roberto/thesis/figures/MethontologyLifeCycle.png</a:t>
            </a:r>
          </a:p>
          <a:p>
            <a:endParaRPr lang="es-ES" dirty="0" smtClean="0"/>
          </a:p>
          <a:p>
            <a:r>
              <a:rPr lang="es-ES" dirty="0" smtClean="0"/>
              <a:t>http://webilus.com/wp-content/uploads/2007/11/folksonomy.thumbnail.jpg</a:t>
            </a:r>
          </a:p>
          <a:p>
            <a:r>
              <a:rPr lang="es-ES" smtClean="0"/>
              <a:t>http://ocw.mit.edu/NR/rdonlyres/Global/F/F524CEB7-B7A5-406A-8281-76C5DAAE3AAC/0/chp_brain_language_3.jpg</a:t>
            </a: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EC013-D3DE-4DD1-8C6E-901691A815F9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2158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18245849-2711-46EB-A695-78702962691B}" type="datetime1">
              <a:rPr lang="en-GB" smtClean="0"/>
              <a:pPr>
                <a:defRPr/>
              </a:pPr>
              <a:t>03/10/2016</a:t>
            </a:fld>
            <a:endParaRPr lang="en-GB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6A233F-8987-4149-B24C-9EF1ECEEC55F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22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>
              <a:lnSpc>
                <a:spcPct val="95000"/>
              </a:lnSpc>
            </a:pPr>
            <a:fld id="{9C58BEDF-3FBE-384C-8B75-61C9035CA9D5}" type="slidenum">
              <a:rPr lang="es-ES" altLang="es-ES_tradnl">
                <a:solidFill>
                  <a:srgbClr val="000000"/>
                </a:solidFill>
                <a:latin typeface="Times New Roman" charset="0"/>
                <a:ea typeface="Segoe UI" charset="0"/>
                <a:cs typeface="Segoe UI" charset="0"/>
              </a:rPr>
              <a:pPr>
                <a:lnSpc>
                  <a:spcPct val="95000"/>
                </a:lnSpc>
              </a:pPr>
              <a:t>14</a:t>
            </a:fld>
            <a:endParaRPr lang="es-ES" altLang="es-ES_tradnl">
              <a:solidFill>
                <a:srgbClr val="000000"/>
              </a:solidFill>
              <a:latin typeface="Times New Roman" charset="0"/>
              <a:ea typeface="Segoe UI" charset="0"/>
              <a:cs typeface="Segoe UI" charset="0"/>
            </a:endParaRPr>
          </a:p>
        </p:txBody>
      </p:sp>
      <p:sp>
        <p:nvSpPr>
          <p:cNvPr id="819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19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_tradnl" altLang="es-ES_tradnl" smtClean="0"/>
          </a:p>
        </p:txBody>
      </p:sp>
    </p:spTree>
    <p:extLst>
      <p:ext uri="{BB962C8B-B14F-4D97-AF65-F5344CB8AC3E}">
        <p14:creationId xmlns:p14="http://schemas.microsoft.com/office/powerpoint/2010/main" val="1624754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>
              <a:lnSpc>
                <a:spcPct val="95000"/>
              </a:lnSpc>
            </a:pPr>
            <a:fld id="{88274B1C-DC1E-CA49-94DA-C7D0B4949C13}" type="slidenum">
              <a:rPr lang="es-ES" altLang="es-ES_tradnl">
                <a:solidFill>
                  <a:srgbClr val="000000"/>
                </a:solidFill>
                <a:latin typeface="Times New Roman" charset="0"/>
                <a:ea typeface="Segoe UI" charset="0"/>
                <a:cs typeface="Segoe UI" charset="0"/>
              </a:rPr>
              <a:pPr>
                <a:lnSpc>
                  <a:spcPct val="95000"/>
                </a:lnSpc>
              </a:pPr>
              <a:t>15</a:t>
            </a:fld>
            <a:endParaRPr lang="es-ES" altLang="es-ES_tradnl">
              <a:solidFill>
                <a:srgbClr val="000000"/>
              </a:solidFill>
              <a:latin typeface="Times New Roman" charset="0"/>
              <a:ea typeface="Segoe UI" charset="0"/>
              <a:cs typeface="Segoe UI" charset="0"/>
            </a:endParaRPr>
          </a:p>
        </p:txBody>
      </p:sp>
      <p:sp>
        <p:nvSpPr>
          <p:cNvPr id="92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238500" y="515938"/>
            <a:ext cx="3397250" cy="25479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987425" y="3228975"/>
            <a:ext cx="7899400" cy="305752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_tradnl" altLang="es-ES_tradnl" smtClean="0"/>
          </a:p>
        </p:txBody>
      </p:sp>
    </p:spTree>
    <p:extLst>
      <p:ext uri="{BB962C8B-B14F-4D97-AF65-F5344CB8AC3E}">
        <p14:creationId xmlns:p14="http://schemas.microsoft.com/office/powerpoint/2010/main" val="184394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26" descr="Circulos_azul&amp;roj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7860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29" descr="logo_gran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76200"/>
            <a:ext cx="1176338" cy="82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32" descr="logo_fi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152400"/>
            <a:ext cx="5413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33" descr="logo_up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200" y="168275"/>
            <a:ext cx="685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8835" name="Rectangle 1027"/>
          <p:cNvSpPr>
            <a:spLocks noGrp="1" noChangeArrowheads="1"/>
          </p:cNvSpPr>
          <p:nvPr>
            <p:ph type="ctrTitle"/>
          </p:nvPr>
        </p:nvSpPr>
        <p:spPr>
          <a:xfrm>
            <a:off x="2743200" y="990600"/>
            <a:ext cx="6172200" cy="2971800"/>
          </a:xfrm>
        </p:spPr>
        <p:txBody>
          <a:bodyPr/>
          <a:lstStyle>
            <a:lvl1pPr algn="ctr">
              <a:defRPr sz="3200">
                <a:solidFill>
                  <a:srgbClr val="333333"/>
                </a:solidFill>
              </a:defRPr>
            </a:lvl1pPr>
          </a:lstStyle>
          <a:p>
            <a:r>
              <a:rPr lang="es-ES"/>
              <a:t>Title</a:t>
            </a:r>
          </a:p>
        </p:txBody>
      </p:sp>
      <p:sp>
        <p:nvSpPr>
          <p:cNvPr id="248836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962400"/>
            <a:ext cx="6172200" cy="2514600"/>
          </a:xfr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GB"/>
              <a:t>Subtitle</a:t>
            </a:r>
            <a:endParaRPr lang="es-ES_tradnl"/>
          </a:p>
          <a:p>
            <a:endParaRPr lang="es-E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7315200" y="6553200"/>
            <a:ext cx="1752600" cy="2286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1031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4419600" cy="228600"/>
          </a:xfrm>
        </p:spPr>
        <p:txBody>
          <a:bodyPr/>
          <a:lstStyle>
            <a:lvl1pPr>
              <a:spcBef>
                <a:spcPct val="50000"/>
              </a:spcBef>
              <a:defRPr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>
              <a:solidFill>
                <a:schemeClr val="accent2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B1B1D9-F15E-467F-9F55-C2FABA57046E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972300" y="304800"/>
            <a:ext cx="2095500" cy="60198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6134100" cy="60198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D62160-564F-4010-BB15-4A4CAE644A67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95400" y="304800"/>
            <a:ext cx="7772400" cy="304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685800" y="1066800"/>
            <a:ext cx="3810000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26D06-B466-490D-A6E5-BC09D93A526D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ítulo y texto e imágenes prediseñ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95400" y="304800"/>
            <a:ext cx="7772400" cy="304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685800" y="1066800"/>
            <a:ext cx="3810000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imágenes prediseñadas"/>
          <p:cNvSpPr>
            <a:spLocks noGrp="1"/>
          </p:cNvSpPr>
          <p:nvPr>
            <p:ph type="clipArt" sz="half" idx="2"/>
          </p:nvPr>
        </p:nvSpPr>
        <p:spPr>
          <a:xfrm>
            <a:off x="4648200" y="1066800"/>
            <a:ext cx="3810000" cy="5257800"/>
          </a:xfrm>
        </p:spPr>
        <p:txBody>
          <a:bodyPr/>
          <a:lstStyle/>
          <a:p>
            <a:pPr lvl="0"/>
            <a:endParaRPr lang="es-ES" noProof="0" smtClean="0"/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16A3A-31F6-41EF-87BF-EA6C62A541BC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Katy Esteban Glez\Mis documentos\Trabajo\Grupo\Diapositivas\Imgs\Circulos_azul&amp;roj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860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C:\Documents and Settings\Katy Esteban Glez\Mis documentos\Trabajo\Grupo\Diapositivas\Imgs\logo_grand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76200"/>
            <a:ext cx="1176338" cy="8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0" descr="C:\Documents and Settings\Katy Esteban Glez\Mis documentos\Trabajo\Grupo\Diapositivas\Imgs\logo_fi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52400"/>
            <a:ext cx="541338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1" descr="C:\Documents and Settings\Katy Esteban Glez\Mis documentos\Trabajo\Grupo\Diapositivas\Imgs\logo_up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68275"/>
            <a:ext cx="6858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43200" y="990600"/>
            <a:ext cx="6172200" cy="2971800"/>
          </a:xfrm>
        </p:spPr>
        <p:txBody>
          <a:bodyPr/>
          <a:lstStyle>
            <a:lvl1pPr algn="ctr">
              <a:defRPr sz="3200">
                <a:solidFill>
                  <a:srgbClr val="333333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962400"/>
            <a:ext cx="6172200" cy="2514600"/>
          </a:xfr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rgbClr val="333333"/>
                </a:solidFill>
              </a:defRPr>
            </a:lvl1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7315200" y="6553200"/>
            <a:ext cx="1752600" cy="2286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ct val="50000"/>
              </a:spcBef>
              <a:spcAft>
                <a:spcPts val="0"/>
              </a:spcAft>
              <a:defRPr>
                <a:solidFill>
                  <a:srgbClr val="333333"/>
                </a:solidFill>
                <a:latin typeface="+mn-lt"/>
              </a:defRPr>
            </a:lvl1pPr>
          </a:lstStyle>
          <a:p>
            <a:pPr>
              <a:defRPr/>
            </a:pPr>
            <a:endParaRPr lang="es-ES" sz="1800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4419600" cy="228600"/>
          </a:xfrm>
        </p:spPr>
        <p:txBody>
          <a:bodyPr/>
          <a:lstStyle>
            <a:lvl1pPr>
              <a:spcBef>
                <a:spcPct val="50000"/>
              </a:spcBef>
              <a:defRPr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r>
              <a:rPr lang="en-US" smtClean="0"/>
              <a:t>Ontology Engineering Group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14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Ontology Engineering Group</a:t>
            </a:r>
            <a:endParaRPr lang="es-ES">
              <a:solidFill>
                <a:prstClr val="white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FF5848-AAC0-3241-942D-82425CFD5631}" type="slidenum">
              <a:rPr lang="es-ES">
                <a:solidFill>
                  <a:prstClr val="white"/>
                </a:solidFill>
              </a:rPr>
              <a:pPr>
                <a:defRPr/>
              </a:pPr>
              <a:t>‹Nr.›</a:t>
            </a:fld>
            <a:endParaRPr lang="es-E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572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267200" y="6629400"/>
            <a:ext cx="6858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2DBB8-24CA-9546-B19C-7D6386D89E30}" type="slidenum">
              <a:rPr lang="es-ES">
                <a:solidFill>
                  <a:prstClr val="white"/>
                </a:solidFill>
              </a:rPr>
              <a:pPr>
                <a:defRPr/>
              </a:pPr>
              <a:t>‹Nr.›</a:t>
            </a:fld>
            <a:endParaRPr lang="es-E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Ontology Engineering Group</a:t>
            </a:r>
            <a:endParaRPr lang="es-E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172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267200" y="6629400"/>
            <a:ext cx="6858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A1947-DDBC-A248-AFAB-55E4106FA89A}" type="slidenum">
              <a:rPr lang="es-ES">
                <a:solidFill>
                  <a:prstClr val="white"/>
                </a:solidFill>
              </a:rPr>
              <a:pPr>
                <a:defRPr/>
              </a:pPr>
              <a:t>‹Nr.›</a:t>
            </a:fld>
            <a:endParaRPr lang="es-E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Ontology Engineering Group</a:t>
            </a:r>
            <a:endParaRPr lang="es-E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8394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267200" y="6629400"/>
            <a:ext cx="6858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46F616-5E1B-B14F-AC33-239CCFB2C4BF}" type="slidenum">
              <a:rPr lang="es-ES">
                <a:solidFill>
                  <a:prstClr val="white"/>
                </a:solidFill>
              </a:rPr>
              <a:pPr>
                <a:defRPr/>
              </a:pPr>
              <a:t>‹Nr.›</a:t>
            </a:fld>
            <a:endParaRPr lang="es-E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Ontology Engineering Group</a:t>
            </a:r>
            <a:endParaRPr lang="es-E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203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267200" y="6629400"/>
            <a:ext cx="6858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D9E1D8-9F5C-964D-8ADE-9E46C9794E48}" type="slidenum">
              <a:rPr lang="es-ES">
                <a:solidFill>
                  <a:prstClr val="white"/>
                </a:solidFill>
              </a:rPr>
              <a:pPr>
                <a:defRPr/>
              </a:pPr>
              <a:t>‹Nr.›</a:t>
            </a:fld>
            <a:endParaRPr lang="es-E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Ontology Engineering Group</a:t>
            </a:r>
            <a:endParaRPr lang="es-E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179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21DF7-DDCE-4507-AA6C-DD3DE7251441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267200" y="6629400"/>
            <a:ext cx="6858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312CB3-DA63-9547-B9C0-213F53C0E018}" type="slidenum">
              <a:rPr lang="es-ES">
                <a:solidFill>
                  <a:prstClr val="white"/>
                </a:solidFill>
              </a:rPr>
              <a:pPr>
                <a:defRPr/>
              </a:pPr>
              <a:t>‹Nr.›</a:t>
            </a:fld>
            <a:endParaRPr lang="es-E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Ontology Engineering Group</a:t>
            </a:r>
            <a:endParaRPr lang="es-E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06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267200" y="6629400"/>
            <a:ext cx="6858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91BBB4-D7C5-3A4D-802C-038C78B3379B}" type="slidenum">
              <a:rPr lang="es-ES">
                <a:solidFill>
                  <a:prstClr val="white"/>
                </a:solidFill>
              </a:rPr>
              <a:pPr>
                <a:defRPr/>
              </a:pPr>
              <a:t>‹Nr.›</a:t>
            </a:fld>
            <a:endParaRPr lang="es-E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Ontology Engineering Group</a:t>
            </a:r>
            <a:endParaRPr lang="es-E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4991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n-U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267200" y="6629400"/>
            <a:ext cx="6858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2BD03-C538-734A-BD84-D6F5453BD2CC}" type="slidenum">
              <a:rPr lang="es-ES">
                <a:solidFill>
                  <a:prstClr val="white"/>
                </a:solidFill>
              </a:rPr>
              <a:pPr>
                <a:defRPr/>
              </a:pPr>
              <a:t>‹Nr.›</a:t>
            </a:fld>
            <a:endParaRPr lang="es-E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Ontology Engineering Group</a:t>
            </a:r>
            <a:endParaRPr lang="es-E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11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267200" y="6629400"/>
            <a:ext cx="6858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2DAFC7-6712-0D43-9254-0C8555162A63}" type="slidenum">
              <a:rPr lang="es-ES">
                <a:solidFill>
                  <a:prstClr val="white"/>
                </a:solidFill>
              </a:rPr>
              <a:pPr>
                <a:defRPr/>
              </a:pPr>
              <a:t>‹Nr.›</a:t>
            </a:fld>
            <a:endParaRPr lang="es-E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Ontology Engineering Group</a:t>
            </a:r>
            <a:endParaRPr lang="es-E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696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972300" y="304800"/>
            <a:ext cx="2095500" cy="60198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6134100" cy="60198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267200" y="6629400"/>
            <a:ext cx="6858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967A2E-9C8A-BD40-AB3B-0842B7DE1558}" type="slidenum">
              <a:rPr lang="es-ES">
                <a:solidFill>
                  <a:prstClr val="white"/>
                </a:solidFill>
              </a:rPr>
              <a:pPr>
                <a:defRPr/>
              </a:pPr>
              <a:t>‹Nr.›</a:t>
            </a:fld>
            <a:endParaRPr lang="es-E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Ontology Engineering Group</a:t>
            </a:r>
            <a:endParaRPr lang="es-E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35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ítulo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95400" y="304800"/>
            <a:ext cx="7772400" cy="304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gráfico"/>
          <p:cNvSpPr>
            <a:spLocks noGrp="1"/>
          </p:cNvSpPr>
          <p:nvPr>
            <p:ph type="chart" idx="1"/>
          </p:nvPr>
        </p:nvSpPr>
        <p:spPr>
          <a:xfrm>
            <a:off x="685800" y="1066800"/>
            <a:ext cx="7772400" cy="5257800"/>
          </a:xfrm>
        </p:spPr>
        <p:txBody>
          <a:bodyPr/>
          <a:lstStyle/>
          <a:p>
            <a:pPr lvl="0"/>
            <a:r>
              <a:rPr lang="es-ES" noProof="0" smtClean="0"/>
              <a:t>Haga clic en el icono para agregar un gráfico</a:t>
            </a:r>
            <a:endParaRPr lang="en-US" noProof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267200" y="6629400"/>
            <a:ext cx="685800" cy="228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CC2909-3B02-9F4E-93FE-4D44B0301935}" type="slidenum">
              <a:rPr lang="es-ES">
                <a:solidFill>
                  <a:prstClr val="white"/>
                </a:solidFill>
              </a:rPr>
              <a:pPr>
                <a:defRPr/>
              </a:pPr>
              <a:t>‹Nr.›</a:t>
            </a:fld>
            <a:endParaRPr lang="es-E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Ontology Engineering Group</a:t>
            </a:r>
            <a:endParaRPr lang="es-E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2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150BA8-76B3-46B6-921F-F3F5CF3D5CA3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E00EDE-D03D-4D6C-8A9B-E45CECD701DA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C6D99-3CFF-4735-A6BB-FA7602610F51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8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9CD37-B8DF-4FD6-B12F-9B2FDC92B701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4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726119-FF52-4BF5-9DCC-CC720F984C29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3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B69134-F048-441C-BBA3-7A1EDC420440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93B6F-09B0-4769-8FB9-7D112E2D15A1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Text Box 1026"/>
          <p:cNvSpPr txBox="1"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2F7AAD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s-ES" sz="900">
              <a:solidFill>
                <a:schemeClr val="accent2"/>
              </a:solidFill>
            </a:endParaRPr>
          </a:p>
        </p:txBody>
      </p:sp>
      <p:sp>
        <p:nvSpPr>
          <p:cNvPr id="247811" name="Text Box 1027"/>
          <p:cNvSpPr txBox="1"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2F7AAD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s-ES" sz="900">
              <a:solidFill>
                <a:schemeClr val="accent2"/>
              </a:solidFill>
            </a:endParaRPr>
          </a:p>
        </p:txBody>
      </p:sp>
      <p:sp>
        <p:nvSpPr>
          <p:cNvPr id="247812" name="Text Box 1028"/>
          <p:cNvSpPr txBox="1">
            <a:spLocks noChangeArrowheads="1"/>
          </p:cNvSpPr>
          <p:nvPr/>
        </p:nvSpPr>
        <p:spPr bwMode="auto">
          <a:xfrm>
            <a:off x="0" y="228600"/>
            <a:ext cx="9144000" cy="457200"/>
          </a:xfrm>
          <a:prstGeom prst="rect">
            <a:avLst/>
          </a:prstGeom>
          <a:solidFill>
            <a:srgbClr val="E8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s-ES" sz="2400">
              <a:solidFill>
                <a:schemeClr val="accent2"/>
              </a:solidFill>
            </a:endParaRPr>
          </a:p>
        </p:txBody>
      </p:sp>
      <p:pic>
        <p:nvPicPr>
          <p:cNvPr id="7173" name="Picture 1029" descr="Circulos_grismuyclaro_compl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85800"/>
            <a:ext cx="2827338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1030" descr="Pie_azul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7815" name="Rectangle 103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67200" y="6629400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66E9AE52-37B4-4D18-98E5-6A9177B2C5C4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pic>
        <p:nvPicPr>
          <p:cNvPr id="7176" name="Picture 1032" descr="logo_peq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6638925"/>
            <a:ext cx="3048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7" name="Rectangle 1033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304800"/>
            <a:ext cx="777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Slide Title</a:t>
            </a:r>
          </a:p>
        </p:txBody>
      </p:sp>
      <p:sp>
        <p:nvSpPr>
          <p:cNvPr id="7178" name="Rectangle 103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Example of text</a:t>
            </a:r>
          </a:p>
          <a:p>
            <a:pPr lvl="1"/>
            <a:r>
              <a:rPr lang="es-ES" smtClean="0"/>
              <a:t>Example of a list level 1</a:t>
            </a:r>
          </a:p>
          <a:p>
            <a:pPr lvl="2"/>
            <a:r>
              <a:rPr lang="es-ES" smtClean="0"/>
              <a:t>Example of a list level 2</a:t>
            </a:r>
          </a:p>
          <a:p>
            <a:pPr lvl="3"/>
            <a:r>
              <a:rPr lang="es-ES" smtClean="0"/>
              <a:t>Example of a list level 3</a:t>
            </a:r>
          </a:p>
        </p:txBody>
      </p:sp>
      <p:sp>
        <p:nvSpPr>
          <p:cNvPr id="247819" name="Rectangle 103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629400"/>
            <a:ext cx="3657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>
              <a:defRPr/>
            </a:pPr>
            <a:r>
              <a:rPr lang="es-ES" dirty="0" err="1" smtClean="0"/>
              <a:t>Ontology</a:t>
            </a:r>
            <a:r>
              <a:rPr lang="es-ES" dirty="0" smtClean="0"/>
              <a:t> </a:t>
            </a:r>
            <a:r>
              <a:rPr lang="es-ES" dirty="0" err="1" smtClean="0"/>
              <a:t>Engineering</a:t>
            </a:r>
            <a:r>
              <a:rPr lang="es-ES" dirty="0" smtClean="0"/>
              <a:t> </a:t>
            </a:r>
            <a:r>
              <a:rPr lang="es-ES" dirty="0" err="1" smtClean="0"/>
              <a:t>Group</a:t>
            </a:r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2"/>
          <p:cNvSpPr txBox="1"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2F7A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  <a:defRPr/>
            </a:pPr>
            <a:endParaRPr lang="en-US" altLang="en-US" sz="900" smtClean="0">
              <a:solidFill>
                <a:srgbClr val="DA1F28"/>
              </a:solidFill>
            </a:endParaRPr>
          </a:p>
        </p:txBody>
      </p:sp>
      <p:sp>
        <p:nvSpPr>
          <p:cNvPr id="1027" name="Text Box 23"/>
          <p:cNvSpPr txBox="1"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2F7A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  <a:defRPr/>
            </a:pPr>
            <a:endParaRPr lang="en-US" altLang="en-US" sz="900" smtClean="0">
              <a:solidFill>
                <a:srgbClr val="DA1F28"/>
              </a:solidFill>
            </a:endParaRPr>
          </a:p>
        </p:txBody>
      </p:sp>
      <p:sp>
        <p:nvSpPr>
          <p:cNvPr id="1028" name="Text Box 20"/>
          <p:cNvSpPr txBox="1">
            <a:spLocks noChangeArrowheads="1"/>
          </p:cNvSpPr>
          <p:nvPr/>
        </p:nvSpPr>
        <p:spPr bwMode="auto">
          <a:xfrm>
            <a:off x="0" y="228600"/>
            <a:ext cx="9144000" cy="457200"/>
          </a:xfrm>
          <a:prstGeom prst="rect">
            <a:avLst/>
          </a:prstGeom>
          <a:solidFill>
            <a:srgbClr val="E8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  <a:defRPr/>
            </a:pPr>
            <a:endParaRPr lang="en-US" altLang="en-US" sz="2400" smtClean="0">
              <a:solidFill>
                <a:srgbClr val="DA1F28"/>
              </a:solidFill>
            </a:endParaRPr>
          </a:p>
        </p:txBody>
      </p:sp>
      <p:pic>
        <p:nvPicPr>
          <p:cNvPr id="1029" name="Picture 15" descr="C:\Documents and Settings\Katy Esteban Glez\Mis documentos\Trabajo\Grupo\Diapositivas\Imgs\Circulos_grismuyclaro_compl.gif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282733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" descr="C:\Documents and Settings\Katy Esteban Glez\Mis documentos\Trabajo\Grupo\Diapositivas\Imgs\Pie_azul.gif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 descr="C:\Documents and Settings\Katy Esteban Glez\Mis documentos\Trabajo\Grupo\Diapositivas\Imgs\logo_peq.gif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38925"/>
            <a:ext cx="3048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304800"/>
            <a:ext cx="7772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Slide Title</a:t>
            </a:r>
          </a:p>
        </p:txBody>
      </p:sp>
      <p:sp>
        <p:nvSpPr>
          <p:cNvPr id="1033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Example of text</a:t>
            </a:r>
          </a:p>
          <a:p>
            <a:pPr lvl="1"/>
            <a:r>
              <a:rPr lang="es-ES" altLang="en-US"/>
              <a:t>Example of a list level 1</a:t>
            </a:r>
          </a:p>
          <a:p>
            <a:pPr lvl="2"/>
            <a:r>
              <a:rPr lang="es-ES" altLang="en-US"/>
              <a:t>Example of a list level 2</a:t>
            </a:r>
          </a:p>
          <a:p>
            <a:pPr lvl="3"/>
            <a:r>
              <a:rPr lang="es-ES" altLang="en-US"/>
              <a:t>Example of a list level 3</a:t>
            </a:r>
          </a:p>
        </p:txBody>
      </p:sp>
      <p:sp>
        <p:nvSpPr>
          <p:cNvPr id="79885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629400"/>
            <a:ext cx="3657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Ontology Engineering Group</a:t>
            </a:r>
            <a:endParaRPr lang="es-ES">
              <a:solidFill>
                <a:prstClr val="white"/>
              </a:solidFill>
            </a:endParaRP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4286250" y="6629400"/>
            <a:ext cx="685800" cy="228600"/>
          </a:xfrm>
          <a:prstGeom prst="rect">
            <a:avLst/>
          </a:prstGeom>
          <a:ln/>
        </p:spPr>
        <p:txBody>
          <a:bodyPr anchor="ctr"/>
          <a:lstStyle>
            <a:lvl1pPr algn="ctr" eaLnBrk="1" hangingPunct="1"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E2CAEAA-C2C3-B04B-AC31-5E52E9D9405C}" type="slidenum">
              <a:rPr lang="es-ES">
                <a:solidFill>
                  <a:prstClr val="white"/>
                </a:solidFill>
              </a:rPr>
              <a:pPr>
                <a:defRPr/>
              </a:pPr>
              <a:t>‹Nr.›</a:t>
            </a:fld>
            <a:endParaRPr lang="es-E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75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8.emf"/><Relationship Id="rId3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9.jpeg"/><Relationship Id="rId3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7.jpg"/><Relationship Id="rId3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cholar.google.es/citations?hl=es&amp;view_op=search_authors&amp;mauthors=ontology+engineering+group" TargetMode="External"/><Relationship Id="rId4" Type="http://schemas.openxmlformats.org/officeDocument/2006/relationships/hyperlink" Target="http://es.dbpedia.org/" TargetMode="External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jpeg"/><Relationship Id="rId13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jpeg"/><Relationship Id="rId12" Type="http://schemas.openxmlformats.org/officeDocument/2006/relationships/hyperlink" Target="http://geo.linkeddata.es/web/guest/visualizacion-beta;jsessionid=DDA7562C9667D6FDCB1DC2588F48CBEF" TargetMode="External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hyperlink" Target="http://datos.bne.es/" TargetMode="External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8" Type="http://schemas.openxmlformats.org/officeDocument/2006/relationships/image" Target="../media/image30.jpeg"/><Relationship Id="rId9" Type="http://schemas.openxmlformats.org/officeDocument/2006/relationships/image" Target="../media/image31.jpeg"/><Relationship Id="rId10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20" Type="http://schemas.openxmlformats.org/officeDocument/2006/relationships/image" Target="../media/image48.png"/><Relationship Id="rId21" Type="http://schemas.openxmlformats.org/officeDocument/2006/relationships/image" Target="../media/image49.png"/><Relationship Id="rId22" Type="http://schemas.openxmlformats.org/officeDocument/2006/relationships/hyperlink" Target="http://es.dbpedia.org/" TargetMode="External"/><Relationship Id="rId23" Type="http://schemas.openxmlformats.org/officeDocument/2006/relationships/image" Target="../media/image50.png"/><Relationship Id="rId24" Type="http://schemas.openxmlformats.org/officeDocument/2006/relationships/image" Target="../media/image51.png"/><Relationship Id="rId25" Type="http://schemas.openxmlformats.org/officeDocument/2006/relationships/image" Target="../media/image52.png"/><Relationship Id="rId10" Type="http://schemas.openxmlformats.org/officeDocument/2006/relationships/hyperlink" Target="http://www.zaragoza.es/docs-api/" TargetMode="External"/><Relationship Id="rId11" Type="http://schemas.openxmlformats.org/officeDocument/2006/relationships/image" Target="../media/image42.png"/><Relationship Id="rId12" Type="http://schemas.openxmlformats.org/officeDocument/2006/relationships/hyperlink" Target="http://transporte.linkeddata.es/" TargetMode="External"/><Relationship Id="rId13" Type="http://schemas.openxmlformats.org/officeDocument/2006/relationships/image" Target="../media/image43.png"/><Relationship Id="rId14" Type="http://schemas.openxmlformats.org/officeDocument/2006/relationships/hyperlink" Target="http://rtve.linkeddata.es/" TargetMode="External"/><Relationship Id="rId15" Type="http://schemas.openxmlformats.org/officeDocument/2006/relationships/image" Target="../media/image44.png"/><Relationship Id="rId16" Type="http://schemas.openxmlformats.org/officeDocument/2006/relationships/image" Target="../media/image45.png"/><Relationship Id="rId17" Type="http://schemas.openxmlformats.org/officeDocument/2006/relationships/image" Target="../media/image46.png"/><Relationship Id="rId18" Type="http://schemas.openxmlformats.org/officeDocument/2006/relationships/hyperlink" Target="http://map4rdf.linkeddata.es/latest/" TargetMode="External"/><Relationship Id="rId19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Relationship Id="rId4" Type="http://schemas.openxmlformats.org/officeDocument/2006/relationships/hyperlink" Target="http://aemet.linkeddata.es/" TargetMode="External"/><Relationship Id="rId5" Type="http://schemas.openxmlformats.org/officeDocument/2006/relationships/image" Target="../media/image40.png"/><Relationship Id="rId6" Type="http://schemas.openxmlformats.org/officeDocument/2006/relationships/hyperlink" Target="http://webenemasuno.linkeddata.es/" TargetMode="External"/><Relationship Id="rId7" Type="http://schemas.openxmlformats.org/officeDocument/2006/relationships/image" Target="../media/image41.png"/><Relationship Id="rId8" Type="http://schemas.openxmlformats.org/officeDocument/2006/relationships/hyperlink" Target="http://datos.bne.e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4" Type="http://schemas.openxmlformats.org/officeDocument/2006/relationships/image" Target="../media/image55.jpeg"/><Relationship Id="rId5" Type="http://schemas.openxmlformats.org/officeDocument/2006/relationships/image" Target="../media/image56.jpeg"/><Relationship Id="rId6" Type="http://schemas.openxmlformats.org/officeDocument/2006/relationships/image" Target="../media/image57.jp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1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Ontology</a:t>
            </a:r>
            <a:r>
              <a:rPr lang="es-ES" dirty="0" smtClean="0"/>
              <a:t> </a:t>
            </a:r>
            <a:r>
              <a:rPr lang="es-ES" dirty="0" err="1" smtClean="0"/>
              <a:t>Engineering</a:t>
            </a:r>
            <a:r>
              <a:rPr lang="es-ES" dirty="0" smtClean="0"/>
              <a:t> </a:t>
            </a:r>
            <a:r>
              <a:rPr lang="es-ES" dirty="0" err="1" smtClean="0"/>
              <a:t>Group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 smtClean="0"/>
          </a:p>
        </p:txBody>
      </p:sp>
      <p:sp>
        <p:nvSpPr>
          <p:cNvPr id="922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4495800" y="3200400"/>
            <a:ext cx="4038600" cy="2514600"/>
          </a:xfrm>
        </p:spPr>
        <p:txBody>
          <a:bodyPr/>
          <a:lstStyle/>
          <a:p>
            <a:pPr algn="l" eaLnBrk="1" hangingPunct="1"/>
            <a:r>
              <a:rPr lang="en-GB" sz="1600" b="1" dirty="0" smtClean="0"/>
              <a:t>Prof. Dr. Asunción  </a:t>
            </a:r>
            <a:r>
              <a:rPr lang="en-GB" sz="1600" b="1" dirty="0" err="1" smtClean="0"/>
              <a:t>Gómez-Pérez</a:t>
            </a:r>
            <a:endParaRPr lang="en-GB" sz="1600" b="1" dirty="0" smtClean="0"/>
          </a:p>
          <a:p>
            <a:pPr algn="l" eaLnBrk="1" hangingPunct="1"/>
            <a:r>
              <a:rPr lang="en-GB" sz="1600" b="1" dirty="0" smtClean="0"/>
              <a:t>Dr. Oscar Corcho</a:t>
            </a:r>
          </a:p>
          <a:p>
            <a:pPr eaLnBrk="1" hangingPunct="1"/>
            <a:endParaRPr lang="en-GB" dirty="0" smtClean="0"/>
          </a:p>
          <a:p>
            <a:pPr eaLnBrk="1" hangingPunct="1"/>
            <a:r>
              <a:rPr lang="en-GB" sz="1050" dirty="0" err="1" smtClean="0"/>
              <a:t>Escuela</a:t>
            </a:r>
            <a:r>
              <a:rPr lang="en-GB" sz="1050" dirty="0" smtClean="0"/>
              <a:t> </a:t>
            </a:r>
            <a:r>
              <a:rPr lang="en-GB" sz="1050" dirty="0" err="1" smtClean="0"/>
              <a:t>Técnica</a:t>
            </a:r>
            <a:r>
              <a:rPr lang="en-GB" sz="1050" dirty="0" smtClean="0"/>
              <a:t> Superior de </a:t>
            </a:r>
            <a:r>
              <a:rPr lang="en-GB" sz="1050" dirty="0" err="1" smtClean="0"/>
              <a:t>Ingenierios</a:t>
            </a:r>
            <a:r>
              <a:rPr lang="en-GB" sz="1050" dirty="0" smtClean="0"/>
              <a:t> </a:t>
            </a:r>
            <a:r>
              <a:rPr lang="en-GB" sz="1050" dirty="0" err="1" smtClean="0"/>
              <a:t>Informáticos</a:t>
            </a:r>
            <a:r>
              <a:rPr lang="en-GB" sz="1050" dirty="0" smtClean="0"/>
              <a:t> </a:t>
            </a:r>
          </a:p>
          <a:p>
            <a:pPr eaLnBrk="1" hangingPunct="1"/>
            <a:r>
              <a:rPr lang="en-GB" sz="1050" dirty="0" smtClean="0"/>
              <a:t>(</a:t>
            </a:r>
            <a:r>
              <a:rPr lang="en-GB" sz="1050" dirty="0" err="1" smtClean="0"/>
              <a:t>antigua</a:t>
            </a:r>
            <a:r>
              <a:rPr lang="en-GB" sz="1050" dirty="0" smtClean="0"/>
              <a:t> </a:t>
            </a:r>
            <a:r>
              <a:rPr lang="en-GB" sz="1050" dirty="0" err="1" smtClean="0"/>
              <a:t>Facultad</a:t>
            </a:r>
            <a:r>
              <a:rPr lang="en-GB" sz="1050" dirty="0" smtClean="0"/>
              <a:t> de </a:t>
            </a:r>
            <a:r>
              <a:rPr lang="en-GB" sz="1050" dirty="0" err="1" smtClean="0"/>
              <a:t>Informática</a:t>
            </a:r>
            <a:r>
              <a:rPr lang="en-GB" sz="1050" dirty="0" smtClean="0"/>
              <a:t>)</a:t>
            </a:r>
          </a:p>
          <a:p>
            <a:pPr eaLnBrk="1" hangingPunct="1"/>
            <a:r>
              <a:rPr lang="en-GB" sz="1050" dirty="0" smtClean="0"/>
              <a:t>Universidad </a:t>
            </a:r>
            <a:r>
              <a:rPr lang="en-GB" sz="1050" dirty="0" err="1" smtClean="0"/>
              <a:t>Politécnica</a:t>
            </a:r>
            <a:r>
              <a:rPr lang="en-GB" sz="1050" dirty="0" smtClean="0"/>
              <a:t> de Madrid</a:t>
            </a:r>
          </a:p>
          <a:p>
            <a:pPr eaLnBrk="1" hangingPunct="1"/>
            <a:r>
              <a:rPr lang="en-GB" sz="1050" dirty="0" smtClean="0"/>
              <a:t>Campus de </a:t>
            </a:r>
            <a:r>
              <a:rPr lang="en-GB" sz="1050" dirty="0" err="1" smtClean="0"/>
              <a:t>Montegancedo</a:t>
            </a:r>
            <a:r>
              <a:rPr lang="en-GB" sz="1050" dirty="0" smtClean="0"/>
              <a:t> </a:t>
            </a:r>
            <a:r>
              <a:rPr lang="en-GB" sz="1050" dirty="0" err="1" smtClean="0"/>
              <a:t>sn</a:t>
            </a:r>
            <a:endParaRPr lang="en-GB" sz="1050" dirty="0" smtClean="0"/>
          </a:p>
          <a:p>
            <a:pPr eaLnBrk="1" hangingPunct="1"/>
            <a:r>
              <a:rPr lang="en-GB" sz="1050" dirty="0" smtClean="0"/>
              <a:t>28660 Boadilla del Monte, Madrid</a:t>
            </a:r>
          </a:p>
          <a:p>
            <a:pPr eaLnBrk="1" hangingPunct="1"/>
            <a:endParaRPr lang="en-GB" sz="1050" dirty="0" smtClean="0"/>
          </a:p>
          <a:p>
            <a:pPr eaLnBrk="1" hangingPunct="1"/>
            <a:r>
              <a:rPr lang="en-GB" sz="1050" dirty="0" smtClean="0"/>
              <a:t>http://www.oeg-upm.net</a:t>
            </a:r>
          </a:p>
          <a:p>
            <a:pPr eaLnBrk="1" hangingPunct="1"/>
            <a:endParaRPr lang="en-GB" sz="1050" dirty="0" smtClean="0"/>
          </a:p>
          <a:p>
            <a:pPr eaLnBrk="1" hangingPunct="1"/>
            <a:r>
              <a:rPr lang="en-GB" sz="1050" dirty="0" smtClean="0"/>
              <a:t>{</a:t>
            </a:r>
            <a:r>
              <a:rPr lang="en-GB" sz="1050" dirty="0" err="1" smtClean="0"/>
              <a:t>asun,ocorcho</a:t>
            </a:r>
            <a:r>
              <a:rPr lang="en-GB" sz="1050" dirty="0" smtClean="0"/>
              <a:t>}@</a:t>
            </a:r>
            <a:r>
              <a:rPr lang="en-GB" sz="1050" dirty="0" err="1" smtClean="0"/>
              <a:t>fi.upm.es</a:t>
            </a:r>
            <a:endParaRPr lang="en-GB" sz="1050" dirty="0" smtClean="0"/>
          </a:p>
          <a:p>
            <a:pPr eaLnBrk="1" hangingPunct="1"/>
            <a:r>
              <a:rPr lang="en-GB" sz="1050" dirty="0" smtClean="0"/>
              <a:t>Phone: 34.91.3367439, 34.91.3366605</a:t>
            </a:r>
          </a:p>
          <a:p>
            <a:pPr eaLnBrk="1" hangingPunct="1"/>
            <a:r>
              <a:rPr lang="en-GB" sz="1050" dirty="0" smtClean="0"/>
              <a:t>Fax: 34.91.3524819</a:t>
            </a:r>
            <a:endParaRPr lang="es-ES_tradnl" sz="1050" dirty="0" smtClean="0"/>
          </a:p>
          <a:p>
            <a:pPr eaLnBrk="1" hangingPunct="1"/>
            <a:endParaRPr lang="es-ES" dirty="0" smtClean="0"/>
          </a:p>
        </p:txBody>
      </p:sp>
      <p:pic>
        <p:nvPicPr>
          <p:cNvPr id="4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8425"/>
            <a:ext cx="11176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 descr="http://datos.gob.es/sites/default/files/AsuncionGomez_OscarCorcho_GIO-UP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3048000"/>
            <a:ext cx="1371600" cy="9527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1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/>
            </a:r>
            <a:br>
              <a:rPr lang="es-ES" dirty="0" smtClean="0"/>
            </a:br>
            <a:r>
              <a:rPr lang="es-ES" dirty="0" err="1" smtClean="0"/>
              <a:t>Ontology</a:t>
            </a:r>
            <a:r>
              <a:rPr lang="es-ES" dirty="0" smtClean="0"/>
              <a:t> </a:t>
            </a:r>
            <a:r>
              <a:rPr lang="es-ES" dirty="0" err="1" smtClean="0"/>
              <a:t>Engineering</a:t>
            </a:r>
            <a:r>
              <a:rPr lang="es-ES" dirty="0" smtClean="0"/>
              <a:t> </a:t>
            </a:r>
            <a:r>
              <a:rPr lang="es-ES" dirty="0" err="1" smtClean="0"/>
              <a:t>Group</a:t>
            </a:r>
            <a:r>
              <a:rPr lang="es-ES" dirty="0" smtClean="0"/>
              <a:t/>
            </a:r>
            <a:br>
              <a:rPr lang="es-ES" dirty="0" smtClean="0"/>
            </a:br>
            <a:endParaRPr lang="es-ES" dirty="0" smtClean="0"/>
          </a:p>
        </p:txBody>
      </p:sp>
      <p:sp>
        <p:nvSpPr>
          <p:cNvPr id="922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4495800" y="3200400"/>
            <a:ext cx="4038600" cy="2514600"/>
          </a:xfrm>
        </p:spPr>
        <p:txBody>
          <a:bodyPr/>
          <a:lstStyle/>
          <a:p>
            <a:pPr algn="l" eaLnBrk="1" hangingPunct="1"/>
            <a:r>
              <a:rPr lang="en-GB" sz="1600" b="1" dirty="0" smtClean="0"/>
              <a:t>Prof. Dr. Asunción  </a:t>
            </a:r>
            <a:r>
              <a:rPr lang="en-GB" sz="1600" b="1" dirty="0" err="1" smtClean="0"/>
              <a:t>Gómez-Pérez</a:t>
            </a:r>
            <a:endParaRPr lang="en-GB" sz="1600" b="1" dirty="0" smtClean="0"/>
          </a:p>
          <a:p>
            <a:pPr algn="l" eaLnBrk="1" hangingPunct="1"/>
            <a:r>
              <a:rPr lang="en-GB" sz="1600" b="1" dirty="0" smtClean="0"/>
              <a:t>Dr. Oscar Corcho</a:t>
            </a:r>
          </a:p>
          <a:p>
            <a:pPr eaLnBrk="1" hangingPunct="1"/>
            <a:endParaRPr lang="en-GB" dirty="0" smtClean="0"/>
          </a:p>
          <a:p>
            <a:pPr eaLnBrk="1" hangingPunct="1"/>
            <a:r>
              <a:rPr lang="en-GB" sz="1050" dirty="0" err="1" smtClean="0"/>
              <a:t>Escuela</a:t>
            </a:r>
            <a:r>
              <a:rPr lang="en-GB" sz="1050" dirty="0" smtClean="0"/>
              <a:t> </a:t>
            </a:r>
            <a:r>
              <a:rPr lang="en-GB" sz="1050" dirty="0" err="1" smtClean="0"/>
              <a:t>Técnica</a:t>
            </a:r>
            <a:r>
              <a:rPr lang="en-GB" sz="1050" dirty="0" smtClean="0"/>
              <a:t> Superior de </a:t>
            </a:r>
            <a:r>
              <a:rPr lang="en-GB" sz="1050" dirty="0" err="1" smtClean="0"/>
              <a:t>Ingenierios</a:t>
            </a:r>
            <a:r>
              <a:rPr lang="en-GB" sz="1050" dirty="0" smtClean="0"/>
              <a:t> </a:t>
            </a:r>
            <a:r>
              <a:rPr lang="en-GB" sz="1050" dirty="0" err="1" smtClean="0"/>
              <a:t>Informáticos</a:t>
            </a:r>
            <a:r>
              <a:rPr lang="en-GB" sz="1050" dirty="0" smtClean="0"/>
              <a:t> </a:t>
            </a:r>
          </a:p>
          <a:p>
            <a:pPr eaLnBrk="1" hangingPunct="1"/>
            <a:r>
              <a:rPr lang="en-GB" sz="1050" dirty="0" smtClean="0"/>
              <a:t>(</a:t>
            </a:r>
            <a:r>
              <a:rPr lang="en-GB" sz="1050" dirty="0" err="1" smtClean="0"/>
              <a:t>antigua</a:t>
            </a:r>
            <a:r>
              <a:rPr lang="en-GB" sz="1050" dirty="0" smtClean="0"/>
              <a:t> </a:t>
            </a:r>
            <a:r>
              <a:rPr lang="en-GB" sz="1050" dirty="0" err="1" smtClean="0"/>
              <a:t>Facultad</a:t>
            </a:r>
            <a:r>
              <a:rPr lang="en-GB" sz="1050" dirty="0" smtClean="0"/>
              <a:t> de </a:t>
            </a:r>
            <a:r>
              <a:rPr lang="en-GB" sz="1050" dirty="0" err="1" smtClean="0"/>
              <a:t>Informática</a:t>
            </a:r>
            <a:r>
              <a:rPr lang="en-GB" sz="1050" dirty="0" smtClean="0"/>
              <a:t>)</a:t>
            </a:r>
          </a:p>
          <a:p>
            <a:pPr eaLnBrk="1" hangingPunct="1"/>
            <a:r>
              <a:rPr lang="en-GB" sz="1050" dirty="0" smtClean="0"/>
              <a:t>Universidad </a:t>
            </a:r>
            <a:r>
              <a:rPr lang="en-GB" sz="1050" dirty="0" err="1" smtClean="0"/>
              <a:t>Politécnica</a:t>
            </a:r>
            <a:r>
              <a:rPr lang="en-GB" sz="1050" dirty="0" smtClean="0"/>
              <a:t> de Madrid</a:t>
            </a:r>
          </a:p>
          <a:p>
            <a:pPr eaLnBrk="1" hangingPunct="1"/>
            <a:r>
              <a:rPr lang="en-GB" sz="1050" dirty="0" smtClean="0"/>
              <a:t>Campus de </a:t>
            </a:r>
            <a:r>
              <a:rPr lang="en-GB" sz="1050" dirty="0" err="1" smtClean="0"/>
              <a:t>Montegancedo</a:t>
            </a:r>
            <a:r>
              <a:rPr lang="en-GB" sz="1050" dirty="0" smtClean="0"/>
              <a:t> </a:t>
            </a:r>
            <a:r>
              <a:rPr lang="en-GB" sz="1050" dirty="0" err="1" smtClean="0"/>
              <a:t>sn</a:t>
            </a:r>
            <a:endParaRPr lang="en-GB" sz="1050" dirty="0" smtClean="0"/>
          </a:p>
          <a:p>
            <a:pPr eaLnBrk="1" hangingPunct="1"/>
            <a:r>
              <a:rPr lang="en-GB" sz="1050" dirty="0" smtClean="0"/>
              <a:t>28660 Boadilla del Monte, Madrid</a:t>
            </a:r>
          </a:p>
          <a:p>
            <a:pPr eaLnBrk="1" hangingPunct="1"/>
            <a:endParaRPr lang="en-GB" sz="1050" dirty="0" smtClean="0"/>
          </a:p>
          <a:p>
            <a:pPr eaLnBrk="1" hangingPunct="1"/>
            <a:r>
              <a:rPr lang="en-GB" sz="1050" dirty="0" smtClean="0"/>
              <a:t>http://www.oeg-upm.net</a:t>
            </a:r>
          </a:p>
          <a:p>
            <a:pPr eaLnBrk="1" hangingPunct="1"/>
            <a:endParaRPr lang="en-GB" sz="1050" dirty="0" smtClean="0"/>
          </a:p>
          <a:p>
            <a:pPr eaLnBrk="1" hangingPunct="1"/>
            <a:r>
              <a:rPr lang="en-GB" sz="1050" dirty="0" smtClean="0"/>
              <a:t>{</a:t>
            </a:r>
            <a:r>
              <a:rPr lang="en-GB" sz="1050" dirty="0" err="1" smtClean="0"/>
              <a:t>asun,ocorcho</a:t>
            </a:r>
            <a:r>
              <a:rPr lang="en-GB" sz="1050" dirty="0" smtClean="0"/>
              <a:t>}@</a:t>
            </a:r>
            <a:r>
              <a:rPr lang="en-GB" sz="1050" dirty="0" err="1" smtClean="0"/>
              <a:t>fi.upm.es</a:t>
            </a:r>
            <a:endParaRPr lang="en-GB" sz="1050" dirty="0" smtClean="0"/>
          </a:p>
          <a:p>
            <a:pPr eaLnBrk="1" hangingPunct="1"/>
            <a:r>
              <a:rPr lang="en-GB" sz="1050" dirty="0" smtClean="0"/>
              <a:t>Phone: 34.91.3367439, 34.91.3366605</a:t>
            </a:r>
          </a:p>
          <a:p>
            <a:pPr eaLnBrk="1" hangingPunct="1"/>
            <a:r>
              <a:rPr lang="en-GB" sz="1050" dirty="0" smtClean="0"/>
              <a:t>Fax: 34.91.3524819</a:t>
            </a:r>
            <a:endParaRPr lang="es-ES_tradnl" sz="1050" dirty="0" smtClean="0"/>
          </a:p>
          <a:p>
            <a:pPr eaLnBrk="1" hangingPunct="1"/>
            <a:endParaRPr lang="es-ES" dirty="0" smtClean="0"/>
          </a:p>
        </p:txBody>
      </p:sp>
      <p:pic>
        <p:nvPicPr>
          <p:cNvPr id="4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48425"/>
            <a:ext cx="11176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 descr="http://datos.gob.es/sites/default/files/AsuncionGomez_OscarCorcho_GIO-UP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3048000"/>
            <a:ext cx="1371600" cy="95279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dirty="0" err="1"/>
              <a:t>Collaboration</a:t>
            </a:r>
            <a:r>
              <a:rPr lang="es-ES" altLang="en-US" dirty="0"/>
              <a:t> </a:t>
            </a:r>
            <a:r>
              <a:rPr lang="es-ES" altLang="en-US" dirty="0" err="1"/>
              <a:t>with</a:t>
            </a:r>
            <a:r>
              <a:rPr lang="es-ES" altLang="en-US" dirty="0"/>
              <a:t> </a:t>
            </a:r>
            <a:r>
              <a:rPr lang="es-ES" altLang="en-US" dirty="0" err="1" smtClean="0"/>
              <a:t>the</a:t>
            </a:r>
            <a:r>
              <a:rPr lang="es-ES" altLang="en-US" dirty="0" smtClean="0"/>
              <a:t> </a:t>
            </a:r>
            <a:r>
              <a:rPr lang="es-ES" altLang="en-US" dirty="0" err="1" smtClean="0"/>
              <a:t>World</a:t>
            </a:r>
            <a:r>
              <a:rPr lang="es-ES" altLang="en-US" dirty="0" smtClean="0"/>
              <a:t> </a:t>
            </a:r>
            <a:r>
              <a:rPr lang="es-ES" altLang="en-US" dirty="0" err="1"/>
              <a:t>Health</a:t>
            </a:r>
            <a:r>
              <a:rPr lang="es-ES" altLang="en-US" dirty="0"/>
              <a:t> </a:t>
            </a:r>
            <a:r>
              <a:rPr lang="es-ES" altLang="en-US" dirty="0" err="1"/>
              <a:t>Organization</a:t>
            </a:r>
            <a:endParaRPr lang="en-US" altLang="en-US" dirty="0"/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685800" y="1484784"/>
            <a:ext cx="7772400" cy="4839816"/>
          </a:xfrm>
        </p:spPr>
        <p:txBody>
          <a:bodyPr/>
          <a:lstStyle/>
          <a:p>
            <a:r>
              <a:rPr lang="en-US" altLang="en-US" b="1" dirty="0"/>
              <a:t>ICPS: International Classification for Patient Safety</a:t>
            </a:r>
          </a:p>
          <a:p>
            <a:r>
              <a:rPr lang="en-US" altLang="en-US" dirty="0"/>
              <a:t>To transform the ICPS into an ontology network</a:t>
            </a:r>
          </a:p>
          <a:p>
            <a:pPr lvl="1"/>
            <a:r>
              <a:rPr lang="en-US" altLang="en-US" dirty="0"/>
              <a:t>From ontology specification to implementation</a:t>
            </a:r>
          </a:p>
          <a:p>
            <a:pPr lvl="1"/>
            <a:r>
              <a:rPr lang="en-US" altLang="en-US" dirty="0"/>
              <a:t>Specific domains: </a:t>
            </a:r>
          </a:p>
          <a:p>
            <a:pPr lvl="2"/>
            <a:r>
              <a:rPr lang="en-US" altLang="en-US" i="1" dirty="0"/>
              <a:t>Falls </a:t>
            </a:r>
          </a:p>
          <a:p>
            <a:pPr lvl="2"/>
            <a:r>
              <a:rPr lang="en-US" altLang="en-US" i="1" dirty="0"/>
              <a:t>Pressure ulcer</a:t>
            </a:r>
          </a:p>
          <a:p>
            <a:r>
              <a:rPr lang="en-US" altLang="en-US" dirty="0"/>
              <a:t>Reuse:</a:t>
            </a:r>
          </a:p>
          <a:p>
            <a:pPr lvl="1"/>
            <a:r>
              <a:rPr lang="en-US" altLang="en-US" dirty="0"/>
              <a:t>Ontological resources</a:t>
            </a:r>
          </a:p>
          <a:p>
            <a:pPr lvl="1"/>
            <a:r>
              <a:rPr lang="en-US" altLang="en-US" dirty="0"/>
              <a:t>Non-Ontological resources</a:t>
            </a:r>
          </a:p>
          <a:p>
            <a:r>
              <a:rPr lang="en-US" altLang="en-US" dirty="0"/>
              <a:t>No public results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rgbClr val="4D4D4D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4D4D4D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rgbClr val="4D4D4D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F47E06-16F3-D949-8DA8-3E7D37D528A3}" type="slidenum">
              <a:rPr lang="es-ES" altLang="en-US" sz="1400">
                <a:solidFill>
                  <a:prstClr val="white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s-ES" altLang="en-US" sz="1400">
              <a:solidFill>
                <a:prstClr val="white"/>
              </a:solidFill>
            </a:endParaRPr>
          </a:p>
        </p:txBody>
      </p:sp>
      <p:pic>
        <p:nvPicPr>
          <p:cNvPr id="5" name="Picture 4" descr="esultado de imag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215"/>
            <a:ext cx="1125337" cy="11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pie de pá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Ontology Engineering Group</a:t>
            </a:r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78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ICPS - Domains </a:t>
            </a:r>
            <a:r>
              <a:rPr lang="en-US" altLang="en-US" dirty="0"/>
              <a:t>and resources analysis</a:t>
            </a:r>
          </a:p>
        </p:txBody>
      </p:sp>
      <p:sp>
        <p:nvSpPr>
          <p:cNvPr id="19458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rgbClr val="4D4D4D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4D4D4D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rgbClr val="4D4D4D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75C6F0-3FBD-9D44-AC48-66B8873842F4}" type="slidenum">
              <a:rPr lang="en-US" altLang="en-US" sz="1400">
                <a:solidFill>
                  <a:prstClr val="white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>
              <a:solidFill>
                <a:prstClr val="white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 flipV="1">
            <a:off x="1116013" y="-428625"/>
            <a:ext cx="7802562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defRPr/>
            </a:pPr>
            <a:endParaRPr lang="en-US" sz="1800" dirty="0">
              <a:solidFill>
                <a:prstClr val="black"/>
              </a:solidFill>
            </a:endParaRPr>
          </a:p>
        </p:txBody>
      </p:sp>
      <p:pic>
        <p:nvPicPr>
          <p:cNvPr id="19460" name="Picture 1" descr="ICPS modelo conceptual alto nivel v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625475"/>
            <a:ext cx="5213350" cy="600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esultado de imag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215"/>
            <a:ext cx="1125337" cy="11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pie de pá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Ontology Engineering Group</a:t>
            </a:r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16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ICPS - High </a:t>
            </a:r>
            <a:r>
              <a:rPr lang="en-US" altLang="en-US" dirty="0"/>
              <a:t>level conceptual model</a:t>
            </a:r>
          </a:p>
        </p:txBody>
      </p:sp>
      <p:sp>
        <p:nvSpPr>
          <p:cNvPr id="20482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rgbClr val="4D4D4D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4D4D4D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rgbClr val="4D4D4D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6631876-2B27-164B-AB74-B1BE874E6528}" type="slidenum">
              <a:rPr lang="es-ES" altLang="en-US" sz="1400">
                <a:solidFill>
                  <a:prstClr val="white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s-ES" altLang="en-US" sz="1400">
              <a:solidFill>
                <a:prstClr val="white"/>
              </a:solidFill>
            </a:endParaRPr>
          </a:p>
        </p:txBody>
      </p:sp>
      <p:pic>
        <p:nvPicPr>
          <p:cNvPr id="2048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838200"/>
            <a:ext cx="8459788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esultado de imag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215"/>
            <a:ext cx="1125337" cy="11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pie de pá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Ontology Engineering Group</a:t>
            </a:r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2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ChangeArrowheads="1"/>
          </p:cNvSpPr>
          <p:nvPr/>
        </p:nvSpPr>
        <p:spPr bwMode="auto">
          <a:xfrm>
            <a:off x="3315088" y="2924944"/>
            <a:ext cx="2808288" cy="2808287"/>
          </a:xfrm>
          <a:prstGeom prst="rect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s-ES_tradnl" altLang="en-US" sz="1800">
              <a:solidFill>
                <a:prstClr val="black"/>
              </a:solidFill>
            </a:endParaRP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1295400" y="304800"/>
            <a:ext cx="7772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algn="r" hangingPunct="0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altLang="es-ES_tradnl" sz="2400" b="1" dirty="0" smtClean="0">
                <a:solidFill>
                  <a:srgbClr val="FFFFFF"/>
                </a:solidFill>
              </a:rPr>
              <a:t>AEMPS - Input (</a:t>
            </a:r>
            <a:r>
              <a:rPr lang="es-ES" altLang="es-ES_tradnl" sz="2400" b="1" dirty="0" err="1" smtClean="0">
                <a:solidFill>
                  <a:srgbClr val="FFFFFF"/>
                </a:solidFill>
              </a:rPr>
              <a:t>Projects</a:t>
            </a:r>
            <a:r>
              <a:rPr lang="es-ES" altLang="es-ES_tradnl" sz="2400" b="1" dirty="0" smtClean="0">
                <a:solidFill>
                  <a:srgbClr val="FFFFFF"/>
                </a:solidFill>
              </a:rPr>
              <a:t> 1 and 2)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4284663" y="6611938"/>
            <a:ext cx="685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s-ES_tradnl" altLang="en-US" sz="1800">
              <a:solidFill>
                <a:prstClr val="black"/>
              </a:solidFill>
            </a:endParaRP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684213" y="895350"/>
            <a:ext cx="2447925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algn="l" hangingPunct="0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altLang="es-ES_tradnl" sz="2400" b="1" u="sng" dirty="0" err="1" smtClean="0">
                <a:solidFill>
                  <a:srgbClr val="4D4D4D"/>
                </a:solidFill>
              </a:rPr>
              <a:t>Drug</a:t>
            </a:r>
            <a:r>
              <a:rPr lang="es-ES" altLang="es-ES_tradnl" sz="2400" b="1" u="sng" dirty="0" smtClean="0">
                <a:solidFill>
                  <a:srgbClr val="4D4D4D"/>
                </a:solidFill>
              </a:rPr>
              <a:t> </a:t>
            </a:r>
            <a:r>
              <a:rPr lang="es-ES" altLang="es-ES_tradnl" sz="2400" b="1" u="sng" dirty="0" err="1" smtClean="0">
                <a:solidFill>
                  <a:srgbClr val="4D4D4D"/>
                </a:solidFill>
              </a:rPr>
              <a:t>fact</a:t>
            </a:r>
            <a:r>
              <a:rPr lang="es-ES" altLang="es-ES_tradnl" sz="2400" b="1" u="sng" dirty="0" smtClean="0">
                <a:solidFill>
                  <a:srgbClr val="4D4D4D"/>
                </a:solidFill>
              </a:rPr>
              <a:t> </a:t>
            </a:r>
            <a:r>
              <a:rPr lang="es-ES" altLang="es-ES_tradnl" sz="2400" b="1" u="sng" dirty="0" err="1" smtClean="0">
                <a:solidFill>
                  <a:srgbClr val="4D4D4D"/>
                </a:solidFill>
              </a:rPr>
              <a:t>sheet</a:t>
            </a:r>
            <a:endParaRPr lang="es-ES" altLang="es-ES_tradnl" sz="2400" b="1" u="sng" dirty="0" smtClean="0">
              <a:solidFill>
                <a:srgbClr val="4D4D4D"/>
              </a:solidFill>
            </a:endParaRPr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3386526" y="3645669"/>
            <a:ext cx="2663825" cy="638175"/>
          </a:xfrm>
          <a:prstGeom prst="rect">
            <a:avLst/>
          </a:prstGeom>
          <a:noFill/>
          <a:ln w="19050" cap="flat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algn="l" hangingPunct="0">
              <a:lnSpc>
                <a:spcPct val="100000"/>
              </a:lnSpc>
            </a:pPr>
            <a:r>
              <a:rPr lang="es-ES" altLang="es-ES_tradnl" sz="12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Therapeutical</a:t>
            </a:r>
            <a:r>
              <a:rPr lang="es-ES" altLang="es-ES_tradnl" sz="12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s-ES" altLang="es-ES_tradnl" sz="12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information</a:t>
            </a:r>
            <a:endParaRPr lang="es-ES" altLang="es-ES_tradnl" sz="12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l" hangingPunct="0">
              <a:lnSpc>
                <a:spcPct val="100000"/>
              </a:lnSpc>
            </a:pPr>
            <a:endParaRPr lang="es-ES" altLang="es-ES_tradnl" sz="12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l" hangingPunct="0">
              <a:lnSpc>
                <a:spcPct val="100000"/>
              </a:lnSpc>
            </a:pPr>
            <a:r>
              <a:rPr lang="es-ES" altLang="es-ES_tradnl" sz="1200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For</a:t>
            </a:r>
            <a:r>
              <a:rPr lang="es-ES" altLang="es-ES_tradnl" sz="12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s-ES" altLang="es-ES_tradnl" sz="1200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patients</a:t>
            </a:r>
            <a:r>
              <a:rPr lang="es-ES" altLang="es-ES_tradnl" sz="12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s-ES" altLang="es-ES_tradnl" sz="1200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with</a:t>
            </a:r>
            <a:r>
              <a:rPr lang="es-ES" altLang="es-ES_tradnl" sz="12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s-ES" altLang="es-ES_tradnl" sz="1200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schizophrenia</a:t>
            </a:r>
            <a:r>
              <a:rPr lang="es-ES" altLang="es-ES_tradnl" sz="12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. </a:t>
            </a:r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3386526" y="3009081"/>
            <a:ext cx="2663825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algn="l" hangingPunct="0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altLang="es-ES_tradnl" sz="1200" b="1" smtClean="0">
                <a:ea typeface="DejaVu Sans" charset="0"/>
                <a:cs typeface="DejaVu Sans" charset="0"/>
              </a:rPr>
              <a:t>Drug Name</a:t>
            </a: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3386526" y="3285306"/>
            <a:ext cx="2663825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algn="l" hangingPunct="0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altLang="es-ES_tradnl" sz="1200" smtClean="0">
                <a:ea typeface="DejaVu Sans" charset="0"/>
                <a:cs typeface="DejaVu Sans" charset="0"/>
              </a:rPr>
              <a:t>Asenapina</a:t>
            </a: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3386526" y="4364806"/>
            <a:ext cx="2663825" cy="638175"/>
          </a:xfrm>
          <a:prstGeom prst="rect">
            <a:avLst/>
          </a:prstGeom>
          <a:noFill/>
          <a:ln w="19050" cap="flat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algn="l" hangingPunct="0">
              <a:lnSpc>
                <a:spcPct val="100000"/>
              </a:lnSpc>
            </a:pPr>
            <a:r>
              <a:rPr lang="es-ES" altLang="es-ES_tradnl" sz="12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Adverse </a:t>
            </a:r>
            <a:r>
              <a:rPr lang="es-ES" altLang="es-ES_tradnl" sz="12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reactions</a:t>
            </a:r>
            <a:endParaRPr lang="es-ES" altLang="es-ES_tradnl" sz="12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l" hangingPunct="0">
              <a:lnSpc>
                <a:spcPct val="100000"/>
              </a:lnSpc>
            </a:pPr>
            <a:endParaRPr lang="es-ES" altLang="es-ES_tradnl" sz="12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l" hangingPunct="0">
              <a:lnSpc>
                <a:spcPct val="100000"/>
              </a:lnSpc>
            </a:pPr>
            <a:r>
              <a:rPr lang="es-ES" altLang="es-ES_tradnl" sz="1200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May</a:t>
            </a:r>
            <a:r>
              <a:rPr lang="es-ES" altLang="es-ES_tradnl" sz="12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 produce </a:t>
            </a:r>
            <a:r>
              <a:rPr lang="es-ES" altLang="es-ES_tradnl" sz="1200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headaches</a:t>
            </a:r>
            <a:r>
              <a:rPr lang="es-ES" altLang="es-ES_tradnl" sz="12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. </a:t>
            </a: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179388" y="1339850"/>
            <a:ext cx="6912892" cy="1838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85750" indent="-2841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algn="just" hangingPunct="0">
              <a:lnSpc>
                <a:spcPct val="150000"/>
              </a:lnSpc>
              <a:buClr>
                <a:srgbClr val="000000"/>
              </a:buClr>
              <a:buSzPct val="100000"/>
              <a:buFont typeface="StarSymbol" charset="0"/>
              <a:buChar char="-"/>
              <a:defRPr/>
            </a:pPr>
            <a:r>
              <a:rPr lang="es-ES" altLang="es-ES_tradnl" sz="1800" dirty="0" err="1" smtClean="0">
                <a:ea typeface="DejaVu Sans" charset="0"/>
                <a:cs typeface="DejaVu Sans" charset="0"/>
              </a:rPr>
              <a:t>Official</a:t>
            </a:r>
            <a:r>
              <a:rPr lang="es-ES" altLang="es-ES_tradnl" sz="1800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800" dirty="0" err="1" smtClean="0">
                <a:ea typeface="DejaVu Sans" charset="0"/>
                <a:cs typeface="DejaVu Sans" charset="0"/>
              </a:rPr>
              <a:t>document</a:t>
            </a:r>
            <a:r>
              <a:rPr lang="es-ES" altLang="es-ES_tradnl" sz="1800" dirty="0" smtClean="0">
                <a:ea typeface="DejaVu Sans" charset="0"/>
                <a:cs typeface="DejaVu Sans" charset="0"/>
              </a:rPr>
              <a:t> of </a:t>
            </a:r>
            <a:r>
              <a:rPr lang="es-ES" altLang="es-ES_tradnl" sz="1800" dirty="0" err="1" smtClean="0">
                <a:ea typeface="DejaVu Sans" charset="0"/>
                <a:cs typeface="DejaVu Sans" charset="0"/>
              </a:rPr>
              <a:t>the</a:t>
            </a:r>
            <a:r>
              <a:rPr lang="es-ES" altLang="es-ES_tradnl" sz="1800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800" dirty="0" err="1" smtClean="0">
                <a:ea typeface="DejaVu Sans" charset="0"/>
                <a:cs typeface="DejaVu Sans" charset="0"/>
              </a:rPr>
              <a:t>drug</a:t>
            </a:r>
            <a:r>
              <a:rPr lang="es-ES" altLang="es-ES_tradnl" sz="1800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800" dirty="0" err="1" smtClean="0">
                <a:ea typeface="DejaVu Sans" charset="0"/>
                <a:cs typeface="DejaVu Sans" charset="0"/>
              </a:rPr>
              <a:t>with</a:t>
            </a:r>
            <a:r>
              <a:rPr lang="es-ES" altLang="es-ES_tradnl" sz="1800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800" dirty="0" err="1" smtClean="0">
                <a:ea typeface="DejaVu Sans" charset="0"/>
                <a:cs typeface="DejaVu Sans" charset="0"/>
              </a:rPr>
              <a:t>the</a:t>
            </a:r>
            <a:r>
              <a:rPr lang="es-ES" altLang="es-ES_tradnl" sz="1800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800" b="1" dirty="0" err="1" smtClean="0">
                <a:ea typeface="DejaVu Sans" charset="0"/>
                <a:cs typeface="DejaVu Sans" charset="0"/>
              </a:rPr>
              <a:t>essential</a:t>
            </a:r>
            <a:r>
              <a:rPr lang="es-ES" altLang="es-ES_tradnl" sz="1800" b="1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800" b="1" dirty="0" err="1" smtClean="0">
                <a:ea typeface="DejaVu Sans" charset="0"/>
                <a:cs typeface="DejaVu Sans" charset="0"/>
              </a:rPr>
              <a:t>information</a:t>
            </a:r>
            <a:endParaRPr lang="es-ES" altLang="es-ES_tradnl" sz="1800" b="1" dirty="0" smtClean="0">
              <a:ea typeface="DejaVu Sans" charset="0"/>
              <a:cs typeface="DejaVu Sans" charset="0"/>
            </a:endParaRPr>
          </a:p>
          <a:p>
            <a:pPr algn="just" hangingPunct="0">
              <a:lnSpc>
                <a:spcPct val="150000"/>
              </a:lnSpc>
              <a:buClr>
                <a:srgbClr val="000000"/>
              </a:buClr>
              <a:buSzPct val="100000"/>
              <a:buFont typeface="StarSymbol" charset="0"/>
              <a:buChar char="-"/>
              <a:defRPr/>
            </a:pPr>
            <a:r>
              <a:rPr lang="es-ES" altLang="es-ES_tradnl" sz="1800" dirty="0" smtClean="0">
                <a:ea typeface="DejaVu Sans" charset="0"/>
                <a:cs typeface="DejaVu Sans" charset="0"/>
              </a:rPr>
              <a:t>In </a:t>
            </a:r>
            <a:r>
              <a:rPr lang="es-ES" altLang="es-ES_tradnl" sz="1800" b="1" dirty="0" smtClean="0">
                <a:ea typeface="DejaVu Sans" charset="0"/>
                <a:cs typeface="DejaVu Sans" charset="0"/>
              </a:rPr>
              <a:t>Natural </a:t>
            </a:r>
            <a:r>
              <a:rPr lang="es-ES" altLang="es-ES_tradnl" sz="1800" b="1" dirty="0" err="1" smtClean="0">
                <a:ea typeface="DejaVu Sans" charset="0"/>
                <a:cs typeface="DejaVu Sans" charset="0"/>
              </a:rPr>
              <a:t>Language</a:t>
            </a:r>
            <a:endParaRPr lang="es-ES" altLang="es-ES_tradnl" sz="1800" b="1" dirty="0" smtClean="0">
              <a:ea typeface="DejaVu Sans" charset="0"/>
              <a:cs typeface="DejaVu Sans" charset="0"/>
            </a:endParaRPr>
          </a:p>
          <a:p>
            <a:pPr algn="just" hangingPunct="0">
              <a:lnSpc>
                <a:spcPct val="150000"/>
              </a:lnSpc>
              <a:buClr>
                <a:srgbClr val="000000"/>
              </a:buClr>
              <a:buSzPct val="100000"/>
              <a:buFont typeface="StarSymbol" charset="0"/>
              <a:buChar char="-"/>
              <a:defRPr/>
            </a:pPr>
            <a:r>
              <a:rPr lang="es-ES" altLang="es-ES_tradnl" sz="1800" b="1" dirty="0" smtClean="0">
                <a:ea typeface="DejaVu Sans" charset="0"/>
                <a:cs typeface="DejaVu Sans" charset="0"/>
              </a:rPr>
              <a:t>No</a:t>
            </a:r>
            <a:r>
              <a:rPr lang="es-ES" altLang="es-ES_tradnl" sz="1800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800" dirty="0" err="1" smtClean="0">
                <a:ea typeface="DejaVu Sans" charset="0"/>
                <a:cs typeface="DejaVu Sans" charset="0"/>
              </a:rPr>
              <a:t>common</a:t>
            </a:r>
            <a:r>
              <a:rPr lang="es-ES" altLang="es-ES_tradnl" sz="1800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800" dirty="0" err="1" smtClean="0">
                <a:ea typeface="DejaVu Sans" charset="0"/>
                <a:cs typeface="DejaVu Sans" charset="0"/>
              </a:rPr>
              <a:t>format</a:t>
            </a:r>
            <a:endParaRPr lang="es-ES" altLang="es-ES_tradnl" sz="1800" dirty="0" smtClean="0">
              <a:ea typeface="DejaVu Sans" charset="0"/>
              <a:cs typeface="DejaVu Sans" charset="0"/>
            </a:endParaRPr>
          </a:p>
        </p:txBody>
      </p:sp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3459551" y="5014094"/>
            <a:ext cx="22320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algn="l" hangingPunct="0">
              <a:lnSpc>
                <a:spcPct val="100000"/>
              </a:lnSpc>
            </a:pPr>
            <a:r>
              <a:rPr lang="es-ES" altLang="es-ES_tradnl" sz="1200" b="1">
                <a:solidFill>
                  <a:srgbClr val="000000"/>
                </a:solidFill>
                <a:ea typeface="DejaVu Sans" charset="0"/>
                <a:cs typeface="DejaVu Sans" charset="0"/>
              </a:rPr>
              <a:t>………………………………………………………….</a:t>
            </a:r>
          </a:p>
        </p:txBody>
      </p:sp>
      <p:sp>
        <p:nvSpPr>
          <p:cNvPr id="5136" name="Rectangle 16"/>
          <p:cNvSpPr>
            <a:spLocks noChangeArrowheads="1"/>
          </p:cNvSpPr>
          <p:nvPr/>
        </p:nvSpPr>
        <p:spPr bwMode="auto">
          <a:xfrm>
            <a:off x="3332551" y="5733231"/>
            <a:ext cx="2843212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hangingPunct="0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altLang="es-ES_tradnl" sz="1200" smtClean="0">
                <a:ea typeface="DejaVu Sans" charset="0"/>
                <a:cs typeface="DejaVu Sans" charset="0"/>
              </a:rPr>
              <a:t>Drug fact sheet of Asenapina</a:t>
            </a:r>
          </a:p>
        </p:txBody>
      </p:sp>
      <p:pic>
        <p:nvPicPr>
          <p:cNvPr id="2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31671" cy="72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Rectangular Callout 2"/>
          <p:cNvSpPr/>
          <p:nvPr/>
        </p:nvSpPr>
        <p:spPr bwMode="auto">
          <a:xfrm>
            <a:off x="6660232" y="2493541"/>
            <a:ext cx="2304256" cy="1152128"/>
          </a:xfrm>
          <a:prstGeom prst="wedgeRectCallout">
            <a:avLst>
              <a:gd name="adj1" fmla="val -79422"/>
              <a:gd name="adj2" fmla="val 61714"/>
            </a:avLst>
          </a:prstGeom>
          <a:solidFill>
            <a:schemeClr val="accent3">
              <a:alpha val="63000"/>
            </a:schemeClr>
          </a:solidFill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b="1" dirty="0" smtClean="0">
                <a:solidFill>
                  <a:prstClr val="black"/>
                </a:solidFill>
              </a:rPr>
              <a:t>Project 1 </a:t>
            </a:r>
            <a:r>
              <a:rPr lang="en-US" sz="1600" dirty="0" smtClean="0">
                <a:solidFill>
                  <a:prstClr val="black"/>
                </a:solidFill>
              </a:rPr>
              <a:t>focuses on the identification of </a:t>
            </a:r>
            <a:r>
              <a:rPr lang="es-ES" altLang="es-ES_tradnl" sz="1600" b="1" dirty="0" err="1" smtClean="0">
                <a:solidFill>
                  <a:prstClr val="black"/>
                </a:solidFill>
                <a:ea typeface="DejaVu Sans" charset="0"/>
                <a:cs typeface="DejaVu Sans" charset="0"/>
              </a:rPr>
              <a:t>diseases</a:t>
            </a:r>
            <a:r>
              <a:rPr lang="es-ES" altLang="es-ES_tradnl" sz="1600" b="1" dirty="0" smtClean="0">
                <a:solidFill>
                  <a:prstClr val="black"/>
                </a:solidFill>
                <a:ea typeface="DejaVu Sans" charset="0"/>
                <a:cs typeface="DejaVu Sans" charset="0"/>
              </a:rPr>
              <a:t> </a:t>
            </a:r>
            <a:r>
              <a:rPr lang="es-ES" altLang="es-ES_tradnl" sz="1600" dirty="0" err="1" smtClean="0">
                <a:solidFill>
                  <a:prstClr val="black"/>
                </a:solidFill>
                <a:ea typeface="DejaVu Sans" charset="0"/>
                <a:cs typeface="DejaVu Sans" charset="0"/>
              </a:rPr>
              <a:t>for</a:t>
            </a:r>
            <a:r>
              <a:rPr lang="es-ES" altLang="es-ES_tradnl" sz="1600" dirty="0" smtClean="0">
                <a:solidFill>
                  <a:prstClr val="black"/>
                </a:solidFill>
                <a:ea typeface="DejaVu Sans" charset="0"/>
                <a:cs typeface="DejaVu Sans" charset="0"/>
              </a:rPr>
              <a:t> </a:t>
            </a:r>
            <a:r>
              <a:rPr lang="es-ES" altLang="es-ES_tradnl" sz="1600" dirty="0" err="1" smtClean="0">
                <a:solidFill>
                  <a:prstClr val="black"/>
                </a:solidFill>
                <a:ea typeface="DejaVu Sans" charset="0"/>
                <a:cs typeface="DejaVu Sans" charset="0"/>
              </a:rPr>
              <a:t>which</a:t>
            </a:r>
            <a:r>
              <a:rPr lang="es-ES" altLang="es-ES_tradnl" sz="1600" dirty="0" smtClean="0">
                <a:solidFill>
                  <a:prstClr val="black"/>
                </a:solidFill>
                <a:ea typeface="DejaVu Sans" charset="0"/>
                <a:cs typeface="DejaVu Sans" charset="0"/>
              </a:rPr>
              <a:t> </a:t>
            </a:r>
            <a:r>
              <a:rPr lang="es-ES" altLang="es-ES_tradnl" sz="1600" dirty="0" err="1" smtClean="0">
                <a:solidFill>
                  <a:prstClr val="black"/>
                </a:solidFill>
                <a:ea typeface="DejaVu Sans" charset="0"/>
                <a:cs typeface="DejaVu Sans" charset="0"/>
              </a:rPr>
              <a:t>the</a:t>
            </a:r>
            <a:r>
              <a:rPr lang="es-ES" altLang="es-ES_tradnl" sz="1600" dirty="0" smtClean="0">
                <a:solidFill>
                  <a:prstClr val="black"/>
                </a:solidFill>
                <a:ea typeface="DejaVu Sans" charset="0"/>
                <a:cs typeface="DejaVu Sans" charset="0"/>
              </a:rPr>
              <a:t> </a:t>
            </a:r>
            <a:r>
              <a:rPr lang="es-ES" altLang="es-ES_tradnl" sz="1600" dirty="0" err="1" smtClean="0">
                <a:solidFill>
                  <a:prstClr val="black"/>
                </a:solidFill>
                <a:ea typeface="DejaVu Sans" charset="0"/>
                <a:cs typeface="DejaVu Sans" charset="0"/>
              </a:rPr>
              <a:t>drug</a:t>
            </a:r>
            <a:r>
              <a:rPr lang="es-ES" altLang="es-ES_tradnl" sz="1600" dirty="0" smtClean="0">
                <a:solidFill>
                  <a:prstClr val="black"/>
                </a:solidFill>
                <a:ea typeface="DejaVu Sans" charset="0"/>
                <a:cs typeface="DejaVu Sans" charset="0"/>
              </a:rPr>
              <a:t> </a:t>
            </a:r>
            <a:r>
              <a:rPr lang="es-ES" altLang="es-ES_tradnl" sz="1600" dirty="0" err="1" smtClean="0">
                <a:solidFill>
                  <a:prstClr val="black"/>
                </a:solidFill>
                <a:ea typeface="DejaVu Sans" charset="0"/>
                <a:cs typeface="DejaVu Sans" charset="0"/>
              </a:rPr>
              <a:t>is</a:t>
            </a:r>
            <a:r>
              <a:rPr lang="es-ES" altLang="es-ES_tradnl" sz="1600" dirty="0" smtClean="0">
                <a:solidFill>
                  <a:prstClr val="black"/>
                </a:solidFill>
                <a:ea typeface="DejaVu Sans" charset="0"/>
                <a:cs typeface="DejaVu Sans" charset="0"/>
              </a:rPr>
              <a:t> </a:t>
            </a:r>
            <a:r>
              <a:rPr lang="es-ES" altLang="es-ES_tradnl" sz="1600" b="1" dirty="0" err="1" smtClean="0">
                <a:solidFill>
                  <a:prstClr val="black"/>
                </a:solidFill>
                <a:ea typeface="DejaVu Sans" charset="0"/>
                <a:cs typeface="DejaVu Sans" charset="0"/>
              </a:rPr>
              <a:t>prescribed</a:t>
            </a:r>
            <a:r>
              <a:rPr lang="es-ES" altLang="es-ES_tradnl" sz="1600" b="1" dirty="0" smtClean="0">
                <a:solidFill>
                  <a:prstClr val="black"/>
                </a:solidFill>
                <a:ea typeface="DejaVu Sans" charset="0"/>
                <a:cs typeface="DejaVu Sans" charset="0"/>
              </a:rPr>
              <a:t> </a:t>
            </a:r>
            <a:endParaRPr lang="en-US" sz="1600" b="1" dirty="0" smtClean="0">
              <a:solidFill>
                <a:prstClr val="black"/>
              </a:solidFill>
            </a:endParaRPr>
          </a:p>
        </p:txBody>
      </p:sp>
      <p:sp>
        <p:nvSpPr>
          <p:cNvPr id="23" name="Rectangular Callout 22"/>
          <p:cNvSpPr/>
          <p:nvPr/>
        </p:nvSpPr>
        <p:spPr bwMode="auto">
          <a:xfrm>
            <a:off x="613158" y="4854153"/>
            <a:ext cx="2304256" cy="879078"/>
          </a:xfrm>
          <a:prstGeom prst="wedgeRectCallout">
            <a:avLst>
              <a:gd name="adj1" fmla="val 73417"/>
              <a:gd name="adj2" fmla="val -63229"/>
            </a:avLst>
          </a:prstGeom>
          <a:solidFill>
            <a:srgbClr val="00B050">
              <a:alpha val="63000"/>
            </a:srgbClr>
          </a:solidFill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b="1" dirty="0" smtClean="0">
                <a:solidFill>
                  <a:prstClr val="black"/>
                </a:solidFill>
              </a:rPr>
              <a:t>Project 2 </a:t>
            </a:r>
            <a:r>
              <a:rPr lang="en-US" sz="1600" dirty="0" smtClean="0">
                <a:solidFill>
                  <a:prstClr val="black"/>
                </a:solidFill>
              </a:rPr>
              <a:t>focuses on the identification of </a:t>
            </a:r>
            <a:r>
              <a:rPr lang="es-ES" altLang="es-ES_tradnl" sz="1600" dirty="0" smtClean="0">
                <a:solidFill>
                  <a:prstClr val="black"/>
                </a:solidFill>
                <a:ea typeface="DejaVu Sans" charset="0"/>
                <a:cs typeface="DejaVu Sans" charset="0"/>
              </a:rPr>
              <a:t>of </a:t>
            </a:r>
            <a:r>
              <a:rPr lang="es-ES" altLang="es-ES_tradnl" sz="1600" b="1" dirty="0" smtClean="0">
                <a:solidFill>
                  <a:prstClr val="black"/>
                </a:solidFill>
                <a:ea typeface="DejaVu Sans" charset="0"/>
                <a:cs typeface="DejaVu Sans" charset="0"/>
              </a:rPr>
              <a:t>adverse </a:t>
            </a:r>
            <a:r>
              <a:rPr lang="es-ES" altLang="es-ES_tradnl" sz="1600" b="1" dirty="0" err="1" smtClean="0">
                <a:solidFill>
                  <a:prstClr val="black"/>
                </a:solidFill>
                <a:ea typeface="DejaVu Sans" charset="0"/>
                <a:cs typeface="DejaVu Sans" charset="0"/>
              </a:rPr>
              <a:t>reactions</a:t>
            </a:r>
            <a:endParaRPr lang="en-US" sz="1600" dirty="0" smtClean="0">
              <a:solidFill>
                <a:prstClr val="black"/>
              </a:solidFill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Ontology Engineering Group</a:t>
            </a: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312CB3-DA63-9547-B9C0-213F53C0E018}" type="slidenum">
              <a:rPr lang="es-ES" smtClean="0">
                <a:solidFill>
                  <a:prstClr val="white"/>
                </a:solidFill>
              </a:rPr>
              <a:pPr>
                <a:defRPr/>
              </a:pPr>
              <a:t>14</a:t>
            </a:fld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0876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539750" y="3284538"/>
            <a:ext cx="2808288" cy="2808287"/>
          </a:xfrm>
          <a:prstGeom prst="rect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s-ES_tradnl" altLang="en-US" sz="1800">
              <a:solidFill>
                <a:prstClr val="black"/>
              </a:solidFill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1295400" y="304800"/>
            <a:ext cx="7772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algn="r" hangingPunct="0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altLang="es-ES_tradnl" sz="2400" b="1" dirty="0" smtClean="0">
                <a:solidFill>
                  <a:srgbClr val="FFFFFF"/>
                </a:solidFill>
              </a:rPr>
              <a:t>AEMPS - </a:t>
            </a:r>
            <a:r>
              <a:rPr lang="es-ES" altLang="es-ES_tradnl" sz="2400" b="1" dirty="0" err="1" smtClean="0">
                <a:solidFill>
                  <a:srgbClr val="FFFFFF"/>
                </a:solidFill>
              </a:rPr>
              <a:t>Performed</a:t>
            </a:r>
            <a:r>
              <a:rPr lang="es-ES" altLang="es-ES_tradnl" sz="2400" b="1" dirty="0" smtClean="0">
                <a:solidFill>
                  <a:srgbClr val="FFFFFF"/>
                </a:solidFill>
              </a:rPr>
              <a:t> </a:t>
            </a:r>
            <a:r>
              <a:rPr lang="es-ES" altLang="es-ES_tradnl" sz="2400" b="1" dirty="0" err="1" smtClean="0">
                <a:solidFill>
                  <a:srgbClr val="FFFFFF"/>
                </a:solidFill>
              </a:rPr>
              <a:t>tasks</a:t>
            </a:r>
            <a:endParaRPr lang="es-ES" altLang="es-ES_tradnl" sz="2400" b="1" dirty="0" smtClean="0">
              <a:solidFill>
                <a:srgbClr val="FFFFFF"/>
              </a:solidFill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4284663" y="6611938"/>
            <a:ext cx="685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</a:pPr>
            <a:endParaRPr lang="es-ES_tradnl" altLang="en-US" sz="1800">
              <a:solidFill>
                <a:prstClr val="black"/>
              </a:solidFill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252413" y="908050"/>
            <a:ext cx="3671887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hangingPunct="0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altLang="es-ES_tradnl" sz="1800" b="1" i="1" dirty="0" smtClean="0">
                <a:solidFill>
                  <a:srgbClr val="4D4D4D"/>
                </a:solidFill>
              </a:rPr>
              <a:t>Natural </a:t>
            </a:r>
            <a:r>
              <a:rPr lang="es-ES" altLang="es-ES_tradnl" sz="1800" b="1" i="1" dirty="0" err="1" smtClean="0">
                <a:solidFill>
                  <a:srgbClr val="4D4D4D"/>
                </a:solidFill>
              </a:rPr>
              <a:t>Language</a:t>
            </a:r>
            <a:r>
              <a:rPr lang="es-ES" altLang="es-ES_tradnl" sz="1800" b="1" i="1" dirty="0" smtClean="0">
                <a:solidFill>
                  <a:srgbClr val="4D4D4D"/>
                </a:solidFill>
              </a:rPr>
              <a:t> </a:t>
            </a:r>
            <a:r>
              <a:rPr lang="es-ES" altLang="es-ES_tradnl" sz="1800" b="1" i="1" dirty="0" err="1" smtClean="0">
                <a:solidFill>
                  <a:srgbClr val="4D4D4D"/>
                </a:solidFill>
              </a:rPr>
              <a:t>Processing</a:t>
            </a:r>
            <a:endParaRPr lang="es-ES" altLang="es-ES_tradnl" sz="1800" b="1" i="1" dirty="0" smtClean="0">
              <a:solidFill>
                <a:srgbClr val="4D4D4D"/>
              </a:solidFill>
            </a:endParaRPr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611188" y="3368675"/>
            <a:ext cx="2663825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algn="l" hangingPunct="0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altLang="es-ES_tradnl" sz="1200" b="1" smtClean="0">
                <a:ea typeface="DejaVu Sans" charset="0"/>
                <a:cs typeface="DejaVu Sans" charset="0"/>
              </a:rPr>
              <a:t>Drug Name</a:t>
            </a: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611188" y="3644900"/>
            <a:ext cx="2663825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algn="l" hangingPunct="0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altLang="es-ES_tradnl" sz="1200" smtClean="0">
                <a:ea typeface="DejaVu Sans" charset="0"/>
                <a:cs typeface="DejaVu Sans" charset="0"/>
              </a:rPr>
              <a:t>Asenapina</a:t>
            </a: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179388" y="1339850"/>
            <a:ext cx="374332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85750" indent="-2841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algn="just" hangingPunct="0">
              <a:lnSpc>
                <a:spcPct val="150000"/>
              </a:lnSpc>
              <a:buClr>
                <a:srgbClr val="000000"/>
              </a:buClr>
              <a:buSzPct val="100000"/>
              <a:buFont typeface="StarSymbol" charset="0"/>
              <a:buChar char="-"/>
              <a:defRPr/>
            </a:pPr>
            <a:r>
              <a:rPr lang="es-ES" altLang="es-ES_tradnl" sz="1400" b="1" dirty="0" err="1" smtClean="0">
                <a:ea typeface="DejaVu Sans" charset="0"/>
                <a:cs typeface="DejaVu Sans" charset="0"/>
              </a:rPr>
              <a:t>Disease</a:t>
            </a:r>
            <a:r>
              <a:rPr lang="es-ES" altLang="es-ES_tradnl" sz="1400" b="1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400" b="1" dirty="0" err="1" smtClean="0">
                <a:ea typeface="DejaVu Sans" charset="0"/>
                <a:cs typeface="DejaVu Sans" charset="0"/>
              </a:rPr>
              <a:t>identification</a:t>
            </a:r>
            <a:r>
              <a:rPr lang="es-ES" altLang="es-ES_tradnl" sz="1400" b="1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based</a:t>
            </a:r>
            <a:r>
              <a:rPr lang="es-ES" altLang="es-ES_tradnl" sz="1400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on</a:t>
            </a:r>
            <a:r>
              <a:rPr lang="es-ES" altLang="es-ES_tradnl" sz="1400" dirty="0" smtClean="0">
                <a:ea typeface="DejaVu Sans" charset="0"/>
                <a:cs typeface="DejaVu Sans" charset="0"/>
              </a:rPr>
              <a:t> lexical-</a:t>
            </a: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syntactic</a:t>
            </a:r>
            <a:r>
              <a:rPr lang="es-ES" altLang="es-ES_tradnl" sz="1400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patterns</a:t>
            </a:r>
            <a:r>
              <a:rPr lang="es-ES" altLang="es-ES_tradnl" sz="1400" dirty="0" smtClean="0">
                <a:ea typeface="DejaVu Sans" charset="0"/>
                <a:cs typeface="DejaVu Sans" charset="0"/>
              </a:rPr>
              <a:t> and </a:t>
            </a: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dictionaries</a:t>
            </a:r>
            <a:endParaRPr lang="es-ES" altLang="es-ES_tradnl" sz="1400" dirty="0" smtClean="0">
              <a:ea typeface="DejaVu Sans" charset="0"/>
              <a:cs typeface="DejaVu Sans" charset="0"/>
            </a:endParaRPr>
          </a:p>
          <a:p>
            <a:pPr algn="just" hangingPunct="0">
              <a:lnSpc>
                <a:spcPct val="150000"/>
              </a:lnSpc>
              <a:buClr>
                <a:srgbClr val="000000"/>
              </a:buClr>
              <a:buSzPct val="100000"/>
              <a:buFont typeface="StarSymbol" charset="0"/>
              <a:buChar char="-"/>
              <a:defRPr/>
            </a:pP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Patterns</a:t>
            </a:r>
            <a:r>
              <a:rPr lang="es-ES" altLang="es-ES_tradnl" sz="1400" dirty="0" smtClean="0">
                <a:ea typeface="DejaVu Sans" charset="0"/>
                <a:cs typeface="DejaVu Sans" charset="0"/>
              </a:rPr>
              <a:t> are </a:t>
            </a:r>
            <a:r>
              <a:rPr lang="es-ES" altLang="es-ES_tradnl" sz="1400" b="1" dirty="0" err="1" smtClean="0">
                <a:ea typeface="DejaVu Sans" charset="0"/>
                <a:cs typeface="DejaVu Sans" charset="0"/>
              </a:rPr>
              <a:t>dependent</a:t>
            </a:r>
            <a:r>
              <a:rPr lang="es-ES" altLang="es-ES_tradnl" sz="1400" b="1" dirty="0" smtClean="0">
                <a:ea typeface="DejaVu Sans" charset="0"/>
                <a:cs typeface="DejaVu Sans" charset="0"/>
              </a:rPr>
              <a:t> of </a:t>
            </a:r>
            <a:r>
              <a:rPr lang="es-ES" altLang="es-ES_tradnl" sz="1400" b="1" dirty="0" err="1" smtClean="0">
                <a:ea typeface="DejaVu Sans" charset="0"/>
                <a:cs typeface="DejaVu Sans" charset="0"/>
              </a:rPr>
              <a:t>the</a:t>
            </a:r>
            <a:r>
              <a:rPr lang="es-ES" altLang="es-ES_tradnl" sz="1400" b="1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400" b="1" dirty="0" err="1" smtClean="0">
                <a:ea typeface="DejaVu Sans" charset="0"/>
                <a:cs typeface="DejaVu Sans" charset="0"/>
              </a:rPr>
              <a:t>semantic</a:t>
            </a:r>
            <a:r>
              <a:rPr lang="es-ES" altLang="es-ES_tradnl" sz="1400" b="1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400" b="1" dirty="0" err="1" smtClean="0">
                <a:ea typeface="DejaVu Sans" charset="0"/>
                <a:cs typeface="DejaVu Sans" charset="0"/>
              </a:rPr>
              <a:t>valu</a:t>
            </a: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e</a:t>
            </a:r>
            <a:r>
              <a:rPr lang="es-ES" altLang="es-ES_tradnl" sz="1400" dirty="0" smtClean="0">
                <a:ea typeface="DejaVu Sans" charset="0"/>
                <a:cs typeface="DejaVu Sans" charset="0"/>
              </a:rPr>
              <a:t> of </a:t>
            </a: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the</a:t>
            </a:r>
            <a:r>
              <a:rPr lang="es-ES" altLang="es-ES_tradnl" sz="1400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disease</a:t>
            </a:r>
            <a:r>
              <a:rPr lang="es-ES" altLang="es-ES_tradnl" sz="1400" dirty="0" smtClean="0">
                <a:ea typeface="DejaVu Sans" charset="0"/>
                <a:cs typeface="DejaVu Sans" charset="0"/>
              </a:rPr>
              <a:t> (</a:t>
            </a: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Prescribed</a:t>
            </a:r>
            <a:r>
              <a:rPr lang="es-ES" altLang="es-ES_tradnl" sz="1400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for</a:t>
            </a:r>
            <a:r>
              <a:rPr lang="es-ES" altLang="es-ES_tradnl" sz="1400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or</a:t>
            </a:r>
            <a:r>
              <a:rPr lang="es-ES" altLang="es-ES_tradnl" sz="1400" dirty="0" smtClean="0">
                <a:ea typeface="DejaVu Sans" charset="0"/>
                <a:cs typeface="DejaVu Sans" charset="0"/>
              </a:rPr>
              <a:t> adverse </a:t>
            </a: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reaction</a:t>
            </a:r>
            <a:r>
              <a:rPr lang="es-ES" altLang="es-ES_tradnl" sz="1400" dirty="0" smtClean="0">
                <a:ea typeface="DejaVu Sans" charset="0"/>
                <a:cs typeface="DejaVu Sans" charset="0"/>
              </a:rPr>
              <a:t>) </a:t>
            </a: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684213" y="5373688"/>
            <a:ext cx="22320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algn="l" hangingPunct="0">
              <a:lnSpc>
                <a:spcPct val="100000"/>
              </a:lnSpc>
            </a:pPr>
            <a:r>
              <a:rPr lang="es-ES" altLang="es-ES_tradnl" sz="12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………………………………………………………….</a:t>
            </a:r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557213" y="6092825"/>
            <a:ext cx="2843212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hangingPunct="0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altLang="es-ES_tradnl" sz="1200" smtClean="0">
                <a:ea typeface="DejaVu Sans" charset="0"/>
                <a:cs typeface="DejaVu Sans" charset="0"/>
              </a:rPr>
              <a:t>Drug fact sheet of Asenapina</a:t>
            </a: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611188" y="4005263"/>
            <a:ext cx="2735262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algn="l" hangingPunct="0">
              <a:lnSpc>
                <a:spcPct val="100000"/>
              </a:lnSpc>
            </a:pPr>
            <a:r>
              <a:rPr lang="es-ES" altLang="es-ES_tradnl" sz="12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Therapeutical</a:t>
            </a:r>
            <a:r>
              <a:rPr lang="es-ES" altLang="es-ES_tradnl" sz="12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s-ES" altLang="es-ES_tradnl" sz="12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information</a:t>
            </a:r>
            <a:endParaRPr lang="es-ES" altLang="es-ES_tradnl" sz="12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l" hangingPunct="0">
              <a:lnSpc>
                <a:spcPct val="100000"/>
              </a:lnSpc>
            </a:pPr>
            <a:endParaRPr lang="es-ES" altLang="es-ES_tradnl" sz="12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l" hangingPunct="0">
              <a:lnSpc>
                <a:spcPct val="100000"/>
              </a:lnSpc>
            </a:pPr>
            <a:r>
              <a:rPr lang="es-ES" altLang="es-ES_tradnl" sz="1200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For</a:t>
            </a:r>
            <a:r>
              <a:rPr lang="es-ES" altLang="es-ES_tradnl" sz="12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s-ES" altLang="es-ES_tradnl" sz="1200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patients</a:t>
            </a:r>
            <a:r>
              <a:rPr lang="es-ES" altLang="es-ES_tradnl" sz="12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s-ES" altLang="es-ES_tradnl" sz="1200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with</a:t>
            </a:r>
            <a:r>
              <a:rPr lang="es-ES" altLang="es-ES_tradnl" sz="12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s-ES" altLang="es-ES_tradnl" sz="1200" dirty="0" err="1">
                <a:solidFill>
                  <a:prstClr val="black"/>
                </a:solidFill>
                <a:ea typeface="DejaVu Sans" charset="0"/>
                <a:cs typeface="DejaVu Sans" charset="0"/>
              </a:rPr>
              <a:t>schizophrenia</a:t>
            </a:r>
            <a:r>
              <a:rPr lang="es-ES" altLang="es-ES_tradnl" sz="12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. </a:t>
            </a: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4576763" y="1339850"/>
            <a:ext cx="374332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85750" indent="-28416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algn="just" hangingPunct="0">
              <a:lnSpc>
                <a:spcPct val="150000"/>
              </a:lnSpc>
              <a:buClr>
                <a:srgbClr val="000000"/>
              </a:buClr>
              <a:buSzPct val="100000"/>
              <a:buFont typeface="StarSymbol" charset="0"/>
              <a:buChar char="-"/>
              <a:defRPr/>
            </a:pPr>
            <a:r>
              <a:rPr lang="es-ES" altLang="es-ES_tradnl" sz="1400" b="1" dirty="0" err="1" smtClean="0">
                <a:ea typeface="DejaVu Sans" charset="0"/>
                <a:cs typeface="DejaVu Sans" charset="0"/>
              </a:rPr>
              <a:t>Homogeneous</a:t>
            </a:r>
            <a:r>
              <a:rPr lang="es-ES" altLang="es-ES_tradnl" sz="1400" b="1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400" b="1" dirty="0" err="1" smtClean="0">
                <a:ea typeface="DejaVu Sans" charset="0"/>
                <a:cs typeface="DejaVu Sans" charset="0"/>
              </a:rPr>
              <a:t>term</a:t>
            </a:r>
            <a:r>
              <a:rPr lang="es-ES" altLang="es-ES_tradnl" sz="1400" b="1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400" b="1" dirty="0" err="1" smtClean="0">
                <a:ea typeface="DejaVu Sans" charset="0"/>
                <a:cs typeface="DejaVu Sans" charset="0"/>
              </a:rPr>
              <a:t>search</a:t>
            </a:r>
            <a:r>
              <a:rPr lang="es-ES" altLang="es-ES_tradnl" sz="1400" b="1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on</a:t>
            </a:r>
            <a:r>
              <a:rPr lang="es-ES" altLang="es-ES_tradnl" sz="1400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terminologies</a:t>
            </a:r>
            <a:r>
              <a:rPr lang="es-ES" altLang="es-ES_tradnl" sz="1400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or</a:t>
            </a:r>
            <a:r>
              <a:rPr lang="es-ES" altLang="es-ES_tradnl" sz="1400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dictionaries</a:t>
            </a:r>
            <a:endParaRPr lang="es-ES" altLang="es-ES_tradnl" sz="1400" dirty="0" smtClean="0">
              <a:ea typeface="DejaVu Sans" charset="0"/>
              <a:cs typeface="DejaVu Sans" charset="0"/>
            </a:endParaRPr>
          </a:p>
          <a:p>
            <a:pPr algn="just" hangingPunct="0">
              <a:lnSpc>
                <a:spcPct val="150000"/>
              </a:lnSpc>
              <a:buClr>
                <a:srgbClr val="000000"/>
              </a:buClr>
              <a:buSzPct val="100000"/>
              <a:buFont typeface="StarSymbol" charset="0"/>
              <a:buChar char="-"/>
              <a:defRPr/>
            </a:pPr>
            <a:r>
              <a:rPr lang="es-ES" altLang="es-ES_tradnl" sz="1400" b="1" dirty="0" err="1" smtClean="0">
                <a:ea typeface="DejaVu Sans" charset="0"/>
                <a:cs typeface="DejaVu Sans" charset="0"/>
              </a:rPr>
              <a:t>Unique</a:t>
            </a:r>
            <a:r>
              <a:rPr lang="es-ES" altLang="es-ES_tradnl" sz="1400" b="1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400" b="1" dirty="0" err="1" smtClean="0">
                <a:ea typeface="DejaVu Sans" charset="0"/>
                <a:cs typeface="DejaVu Sans" charset="0"/>
              </a:rPr>
              <a:t>representation</a:t>
            </a:r>
            <a:r>
              <a:rPr lang="es-ES" altLang="es-ES_tradnl" sz="1400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for</a:t>
            </a:r>
            <a:r>
              <a:rPr lang="es-ES" altLang="es-ES_tradnl" sz="1400" dirty="0" smtClean="0">
                <a:ea typeface="DejaVu Sans" charset="0"/>
                <a:cs typeface="DejaVu Sans" charset="0"/>
              </a:rPr>
              <a:t> a </a:t>
            </a: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disease</a:t>
            </a:r>
            <a:endParaRPr lang="es-ES" altLang="es-ES_tradnl" sz="1400" dirty="0" smtClean="0">
              <a:ea typeface="DejaVu Sans" charset="0"/>
              <a:cs typeface="DejaVu Sans" charset="0"/>
            </a:endParaRPr>
          </a:p>
          <a:p>
            <a:pPr algn="just" hangingPunct="0">
              <a:lnSpc>
                <a:spcPct val="150000"/>
              </a:lnSpc>
              <a:buClr>
                <a:srgbClr val="000000"/>
              </a:buClr>
              <a:buSzPct val="100000"/>
              <a:buFont typeface="StarSymbol" charset="0"/>
              <a:buChar char="-"/>
              <a:defRPr/>
            </a:pP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Algorithms</a:t>
            </a:r>
            <a:r>
              <a:rPr lang="es-ES" altLang="es-ES_tradnl" sz="1400" dirty="0" smtClean="0">
                <a:ea typeface="DejaVu Sans" charset="0"/>
                <a:cs typeface="DejaVu Sans" charset="0"/>
              </a:rPr>
              <a:t> to </a:t>
            </a: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provide</a:t>
            </a:r>
            <a:r>
              <a:rPr lang="es-ES" altLang="es-ES_tradnl" sz="1400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best</a:t>
            </a:r>
            <a:r>
              <a:rPr lang="es-ES" altLang="es-ES_tradnl" sz="1400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candidates</a:t>
            </a:r>
            <a:r>
              <a:rPr lang="es-ES" altLang="es-ES_tradnl" sz="1400" dirty="0" smtClean="0">
                <a:ea typeface="DejaVu Sans" charset="0"/>
                <a:cs typeface="DejaVu Sans" charset="0"/>
              </a:rPr>
              <a:t> </a:t>
            </a:r>
            <a:r>
              <a:rPr lang="es-ES" altLang="es-ES_tradnl" sz="1400" dirty="0" err="1" smtClean="0">
                <a:ea typeface="DejaVu Sans" charset="0"/>
                <a:cs typeface="DejaVu Sans" charset="0"/>
              </a:rPr>
              <a:t>without</a:t>
            </a:r>
            <a:r>
              <a:rPr lang="es-ES" altLang="es-ES_tradnl" sz="1400" dirty="0" smtClean="0">
                <a:ea typeface="DejaVu Sans" charset="0"/>
                <a:cs typeface="DejaVu Sans" charset="0"/>
              </a:rPr>
              <a:t> false positives</a:t>
            </a:r>
          </a:p>
        </p:txBody>
      </p:sp>
      <p:sp>
        <p:nvSpPr>
          <p:cNvPr id="43" name="Rectangle 5"/>
          <p:cNvSpPr>
            <a:spLocks noChangeArrowheads="1"/>
          </p:cNvSpPr>
          <p:nvPr/>
        </p:nvSpPr>
        <p:spPr bwMode="auto">
          <a:xfrm>
            <a:off x="612602" y="4005064"/>
            <a:ext cx="2735262" cy="638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algn="l" hangingPunct="0">
              <a:lnSpc>
                <a:spcPct val="100000"/>
              </a:lnSpc>
            </a:pPr>
            <a:r>
              <a:rPr lang="es-ES" altLang="es-ES_tradnl" sz="12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Therapeutical</a:t>
            </a:r>
            <a:r>
              <a:rPr lang="es-ES" altLang="es-ES_tradnl" sz="12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s-ES" altLang="es-ES_tradnl" sz="12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information</a:t>
            </a:r>
            <a:endParaRPr lang="es-ES" altLang="es-ES_tradnl" sz="12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l" hangingPunct="0">
              <a:lnSpc>
                <a:spcPct val="100000"/>
              </a:lnSpc>
            </a:pPr>
            <a:endParaRPr lang="es-ES" altLang="es-ES_tradnl" sz="12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l" hangingPunct="0">
              <a:lnSpc>
                <a:spcPct val="100000"/>
              </a:lnSpc>
            </a:pPr>
            <a:r>
              <a:rPr lang="es-ES" altLang="es-ES_tradnl" sz="1200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For</a:t>
            </a:r>
            <a:r>
              <a:rPr lang="es-ES" altLang="es-ES_tradnl" sz="12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s-ES" altLang="es-ES_tradnl" sz="1200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patients</a:t>
            </a:r>
            <a:r>
              <a:rPr lang="es-ES" altLang="es-ES_tradnl" sz="12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s-ES" altLang="es-ES_tradnl" sz="1200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with</a:t>
            </a:r>
            <a:r>
              <a:rPr lang="es-ES" altLang="es-ES_tradnl" sz="12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 </a:t>
            </a:r>
            <a:r>
              <a:rPr lang="es-ES" altLang="es-ES_tradnl" sz="1200" b="1" dirty="0" err="1">
                <a:solidFill>
                  <a:srgbClr val="EB641B"/>
                </a:solidFill>
                <a:ea typeface="DejaVu Sans" charset="0"/>
                <a:cs typeface="DejaVu Sans" charset="0"/>
              </a:rPr>
              <a:t>schizophrenia</a:t>
            </a:r>
            <a:r>
              <a:rPr lang="es-ES" altLang="es-ES_tradnl" sz="12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. </a:t>
            </a:r>
          </a:p>
        </p:txBody>
      </p:sp>
      <p:sp>
        <p:nvSpPr>
          <p:cNvPr id="6156" name="Rectangle 12"/>
          <p:cNvSpPr>
            <a:spLocks noChangeArrowheads="1"/>
          </p:cNvSpPr>
          <p:nvPr/>
        </p:nvSpPr>
        <p:spPr bwMode="auto">
          <a:xfrm>
            <a:off x="4684713" y="914400"/>
            <a:ext cx="3671887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hangingPunct="0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altLang="es-ES_tradnl" sz="1800" b="1" i="1" dirty="0" err="1" smtClean="0">
                <a:solidFill>
                  <a:srgbClr val="4D4D4D"/>
                </a:solidFill>
                <a:ea typeface="DejaVu Sans" charset="0"/>
                <a:cs typeface="DejaVu Sans" charset="0"/>
              </a:rPr>
              <a:t>Mapping</a:t>
            </a:r>
            <a:endParaRPr lang="es-ES" altLang="es-ES_tradnl" sz="1800" b="1" i="1" dirty="0" smtClean="0">
              <a:solidFill>
                <a:srgbClr val="4D4D4D"/>
              </a:solidFill>
              <a:ea typeface="DejaVu Sans" charset="0"/>
              <a:cs typeface="DejaVu Sans" charset="0"/>
            </a:endParaRPr>
          </a:p>
        </p:txBody>
      </p:sp>
      <p:pic>
        <p:nvPicPr>
          <p:cNvPr id="25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31671" cy="72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611188" y="4724400"/>
            <a:ext cx="266382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algn="l" hangingPunct="0">
              <a:lnSpc>
                <a:spcPct val="100000"/>
              </a:lnSpc>
            </a:pPr>
            <a:r>
              <a:rPr lang="es-ES" altLang="es-ES_tradnl" sz="12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Adverse </a:t>
            </a:r>
            <a:r>
              <a:rPr lang="es-ES" altLang="es-ES_tradnl" sz="12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reactions</a:t>
            </a:r>
            <a:endParaRPr lang="es-ES" altLang="es-ES_tradnl" sz="12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l" hangingPunct="0">
              <a:lnSpc>
                <a:spcPct val="100000"/>
              </a:lnSpc>
            </a:pPr>
            <a:endParaRPr lang="es-ES" altLang="es-ES_tradnl" sz="12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l" hangingPunct="0">
              <a:lnSpc>
                <a:spcPct val="100000"/>
              </a:lnSpc>
            </a:pPr>
            <a:r>
              <a:rPr lang="es-ES" altLang="es-ES_tradnl" sz="1200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May</a:t>
            </a:r>
            <a:r>
              <a:rPr lang="es-ES" altLang="es-ES_tradnl" sz="12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 produce </a:t>
            </a:r>
            <a:r>
              <a:rPr lang="es-ES" altLang="es-ES_tradnl" sz="1200" dirty="0" err="1">
                <a:solidFill>
                  <a:prstClr val="black"/>
                </a:solidFill>
                <a:ea typeface="DejaVu Sans" charset="0"/>
                <a:cs typeface="DejaVu Sans" charset="0"/>
              </a:rPr>
              <a:t>headaches</a:t>
            </a:r>
            <a:r>
              <a:rPr lang="es-ES" altLang="es-ES_tradnl" sz="12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. </a:t>
            </a:r>
          </a:p>
        </p:txBody>
      </p:sp>
      <p:sp>
        <p:nvSpPr>
          <p:cNvPr id="44" name="Rectangle 8"/>
          <p:cNvSpPr>
            <a:spLocks noChangeArrowheads="1"/>
          </p:cNvSpPr>
          <p:nvPr/>
        </p:nvSpPr>
        <p:spPr bwMode="auto">
          <a:xfrm>
            <a:off x="611560" y="4725144"/>
            <a:ext cx="2663825" cy="638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lIns="90000" tIns="45000" rIns="90000" bIns="45000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chemeClr val="tx1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algn="l" hangingPunct="0">
              <a:lnSpc>
                <a:spcPct val="100000"/>
              </a:lnSpc>
            </a:pPr>
            <a:r>
              <a:rPr lang="es-ES" altLang="es-ES_tradnl" sz="12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Adverse </a:t>
            </a:r>
            <a:r>
              <a:rPr lang="es-ES" altLang="es-ES_tradnl" sz="1200" b="1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reactions</a:t>
            </a:r>
            <a:endParaRPr lang="es-ES" altLang="es-ES_tradnl" sz="12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l" hangingPunct="0">
              <a:lnSpc>
                <a:spcPct val="100000"/>
              </a:lnSpc>
            </a:pPr>
            <a:endParaRPr lang="es-ES" altLang="es-ES_tradnl" sz="1200" b="1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l" hangingPunct="0">
              <a:lnSpc>
                <a:spcPct val="100000"/>
              </a:lnSpc>
            </a:pPr>
            <a:r>
              <a:rPr lang="es-ES" altLang="es-ES_tradnl" sz="1200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May</a:t>
            </a:r>
            <a:r>
              <a:rPr lang="es-ES" altLang="es-ES_tradnl" sz="12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 produce </a:t>
            </a:r>
            <a:r>
              <a:rPr lang="es-ES" altLang="es-ES_tradnl" sz="1200" b="1" dirty="0" err="1">
                <a:solidFill>
                  <a:srgbClr val="00B050"/>
                </a:solidFill>
                <a:ea typeface="DejaVu Sans" charset="0"/>
                <a:cs typeface="DejaVu Sans" charset="0"/>
              </a:rPr>
              <a:t>headaches</a:t>
            </a:r>
            <a:r>
              <a:rPr lang="es-ES" altLang="es-ES_tradnl" sz="12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. 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951163" y="4989855"/>
            <a:ext cx="5292725" cy="1315695"/>
            <a:chOff x="2951163" y="4989855"/>
            <a:chExt cx="5292725" cy="1315695"/>
          </a:xfrm>
        </p:grpSpPr>
        <p:pic>
          <p:nvPicPr>
            <p:cNvPr id="6157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8650" y="5243513"/>
              <a:ext cx="1265238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>
              <a:off x="5148263" y="5118100"/>
              <a:ext cx="1511300" cy="820738"/>
            </a:xfrm>
            <a:prstGeom prst="rect">
              <a:avLst/>
            </a:prstGeom>
            <a:solidFill>
              <a:srgbClr val="FFFFFF"/>
            </a:solidFill>
            <a:ln w="2556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chemeClr val="tx1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1pPr>
              <a:lvl2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chemeClr val="tx1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2pPr>
              <a:lvl3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chemeClr val="tx1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3pPr>
              <a:lvl4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chemeClr val="tx1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4pPr>
              <a:lvl5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chemeClr val="tx1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chemeClr val="tx1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chemeClr val="tx1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chemeClr val="tx1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chemeClr val="tx1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9pPr>
            </a:lstStyle>
            <a:p>
              <a:pPr hangingPunct="0">
                <a:lnSpc>
                  <a:spcPct val="100000"/>
                </a:lnSpc>
              </a:pPr>
              <a:endParaRPr lang="es-ES" altLang="es-ES_tradnl" sz="1800">
                <a:solidFill>
                  <a:srgbClr val="000000"/>
                </a:solidFill>
                <a:ea typeface="DejaVu Sans" charset="0"/>
                <a:cs typeface="DejaVu Sans" charset="0"/>
              </a:endParaRPr>
            </a:p>
            <a:p>
              <a:pPr hangingPunct="0">
                <a:lnSpc>
                  <a:spcPct val="100000"/>
                </a:lnSpc>
              </a:pPr>
              <a:r>
                <a:rPr lang="es-ES" altLang="es-ES_tradnl" sz="1200" b="1">
                  <a:solidFill>
                    <a:srgbClr val="000000"/>
                  </a:solidFill>
                  <a:ea typeface="DejaVu Sans" charset="0"/>
                  <a:cs typeface="DejaVu Sans" charset="0"/>
                </a:rPr>
                <a:t>MedDRA Dictionary</a:t>
              </a:r>
            </a:p>
            <a:p>
              <a:pPr hangingPunct="0">
                <a:lnSpc>
                  <a:spcPct val="100000"/>
                </a:lnSpc>
              </a:pPr>
              <a:endParaRPr lang="es-ES" altLang="es-ES_tradnl" sz="1800">
                <a:solidFill>
                  <a:srgbClr val="000000"/>
                </a:solidFill>
                <a:ea typeface="DejaVu Sans" charset="0"/>
                <a:cs typeface="DejaVu Sans" charset="0"/>
              </a:endParaRPr>
            </a:p>
          </p:txBody>
        </p:sp>
        <p:sp>
          <p:nvSpPr>
            <p:cNvPr id="6165" name="Rectangle 21"/>
            <p:cNvSpPr>
              <a:spLocks noChangeArrowheads="1"/>
            </p:cNvSpPr>
            <p:nvPr/>
          </p:nvSpPr>
          <p:spPr bwMode="auto">
            <a:xfrm>
              <a:off x="5148263" y="6032500"/>
              <a:ext cx="309562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1pPr>
              <a:lvl2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2pPr>
              <a:lvl3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3pPr>
              <a:lvl4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4pPr>
              <a:lvl5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9pPr>
            </a:lstStyle>
            <a:p>
              <a:pPr hangingPunct="0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s-ES" altLang="es-ES_tradnl" sz="1200" smtClean="0">
                  <a:ea typeface="DejaVu Sans" charset="0"/>
                  <a:cs typeface="DejaVu Sans" charset="0"/>
                </a:rPr>
                <a:t>Medical Dictionary for Regulatory Activities</a:t>
              </a:r>
            </a:p>
          </p:txBody>
        </p:sp>
        <p:sp>
          <p:nvSpPr>
            <p:cNvPr id="35" name="AutoShape 16"/>
            <p:cNvSpPr>
              <a:spLocks noChangeArrowheads="1"/>
            </p:cNvSpPr>
            <p:nvPr/>
          </p:nvSpPr>
          <p:spPr bwMode="auto">
            <a:xfrm>
              <a:off x="2951163" y="5054942"/>
              <a:ext cx="2122487" cy="478741"/>
            </a:xfrm>
            <a:prstGeom prst="rightArrow">
              <a:avLst/>
            </a:prstGeom>
            <a:solidFill>
              <a:srgbClr val="FFFFFF"/>
            </a:solidFill>
            <a:ln w="25560" cap="flat">
              <a:solidFill>
                <a:srgbClr val="00B05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hangingPunct="0">
                <a:lnSpc>
                  <a:spcPct val="93000"/>
                </a:lnSpc>
                <a:buClr>
                  <a:srgbClr val="000000"/>
                </a:buClr>
                <a:buSzPct val="100000"/>
                <a:defRPr/>
              </a:pPr>
              <a:r>
                <a:rPr lang="es-ES" altLang="es-ES_tradnl" sz="1600" i="1" dirty="0" err="1" smtClean="0">
                  <a:solidFill>
                    <a:prstClr val="black"/>
                  </a:solidFill>
                  <a:ea typeface="DejaVu Sans" charset="0"/>
                  <a:cs typeface="DejaVu Sans" charset="0"/>
                </a:rPr>
                <a:t>Mapping</a:t>
              </a:r>
              <a:endParaRPr lang="es-ES" altLang="es-ES_tradnl" sz="1600" i="1" dirty="0">
                <a:solidFill>
                  <a:prstClr val="black"/>
                </a:solidFill>
                <a:ea typeface="DejaVu Sans" charset="0"/>
                <a:cs typeface="DejaVu Sans" charset="0"/>
              </a:endParaRPr>
            </a:p>
          </p:txBody>
        </p:sp>
        <p:pic>
          <p:nvPicPr>
            <p:cNvPr id="36" name="Picture 2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9300" y="4989855"/>
              <a:ext cx="574675" cy="574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2951163" y="3932238"/>
            <a:ext cx="5653087" cy="1109662"/>
            <a:chOff x="2951163" y="3932238"/>
            <a:chExt cx="5653087" cy="1109662"/>
          </a:xfrm>
        </p:grpSpPr>
        <p:pic>
          <p:nvPicPr>
            <p:cNvPr id="6162" name="Picture 1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1150" y="3932238"/>
              <a:ext cx="1943100" cy="600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163" name="Rectangle 19"/>
            <p:cNvSpPr>
              <a:spLocks noChangeArrowheads="1"/>
            </p:cNvSpPr>
            <p:nvPr/>
          </p:nvSpPr>
          <p:spPr bwMode="auto">
            <a:xfrm>
              <a:off x="5075238" y="3935413"/>
              <a:ext cx="1608137" cy="638175"/>
            </a:xfrm>
            <a:prstGeom prst="rect">
              <a:avLst/>
            </a:prstGeom>
            <a:solidFill>
              <a:srgbClr val="FFFFFF"/>
            </a:solidFill>
            <a:ln w="2556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chemeClr val="tx1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1pPr>
              <a:lvl2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chemeClr val="tx1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2pPr>
              <a:lvl3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chemeClr val="tx1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3pPr>
              <a:lvl4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chemeClr val="tx1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4pPr>
              <a:lvl5pPr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chemeClr val="tx1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5pPr>
              <a:lvl6pPr marL="25146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chemeClr val="tx1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6pPr>
              <a:lvl7pPr marL="29718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chemeClr val="tx1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7pPr>
              <a:lvl8pPr marL="34290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chemeClr val="tx1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8pPr>
              <a:lvl9pPr marL="3886200" indent="-228600" defTabSz="449263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</a:tabLst>
                <a:defRPr>
                  <a:solidFill>
                    <a:schemeClr val="tx1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9pPr>
            </a:lstStyle>
            <a:p>
              <a:pPr hangingPunct="0">
                <a:lnSpc>
                  <a:spcPct val="100000"/>
                </a:lnSpc>
              </a:pPr>
              <a:endParaRPr lang="es-ES" altLang="es-ES_tradnl" sz="1800" dirty="0">
                <a:solidFill>
                  <a:srgbClr val="000000"/>
                </a:solidFill>
                <a:ea typeface="DejaVu Sans" charset="0"/>
                <a:cs typeface="DejaVu Sans" charset="0"/>
              </a:endParaRPr>
            </a:p>
            <a:p>
              <a:pPr hangingPunct="0">
                <a:lnSpc>
                  <a:spcPct val="100000"/>
                </a:lnSpc>
              </a:pPr>
              <a:r>
                <a:rPr lang="es-ES" altLang="es-ES_tradnl" sz="1200" b="1" dirty="0">
                  <a:solidFill>
                    <a:srgbClr val="000000"/>
                  </a:solidFill>
                  <a:ea typeface="DejaVu Sans" charset="0"/>
                  <a:cs typeface="DejaVu Sans" charset="0"/>
                </a:rPr>
                <a:t>SNOMED-CT</a:t>
              </a:r>
            </a:p>
            <a:p>
              <a:pPr hangingPunct="0">
                <a:lnSpc>
                  <a:spcPct val="100000"/>
                </a:lnSpc>
              </a:pPr>
              <a:endParaRPr lang="es-ES" altLang="es-ES_tradnl" sz="1800" dirty="0">
                <a:solidFill>
                  <a:srgbClr val="000000"/>
                </a:solidFill>
                <a:ea typeface="DejaVu Sans" charset="0"/>
                <a:cs typeface="DejaVu Sans" charset="0"/>
              </a:endParaRPr>
            </a:p>
          </p:txBody>
        </p:sp>
        <p:sp>
          <p:nvSpPr>
            <p:cNvPr id="6164" name="Rectangle 20"/>
            <p:cNvSpPr>
              <a:spLocks noChangeArrowheads="1"/>
            </p:cNvSpPr>
            <p:nvPr/>
          </p:nvSpPr>
          <p:spPr bwMode="auto">
            <a:xfrm>
              <a:off x="5059363" y="4586288"/>
              <a:ext cx="3328987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5000" rIns="90000" bIns="45000"/>
            <a:lstStyle>
              <a:lvl1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1pPr>
              <a:lvl2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2pPr>
              <a:lvl3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3pPr>
              <a:lvl4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4pPr>
              <a:lvl5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5pPr>
              <a:lvl6pPr marL="25146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6pPr>
              <a:lvl7pPr marL="29718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7pPr>
              <a:lvl8pPr marL="34290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8pPr>
              <a:lvl9pPr marL="3886200" indent="-228600" defTabSz="449263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</a:tabLst>
                <a:defRPr>
                  <a:solidFill>
                    <a:srgbClr val="000000"/>
                  </a:solidFill>
                  <a:latin typeface="Arial" charset="0"/>
                  <a:ea typeface="Microsoft YaHei" charset="-122"/>
                  <a:cs typeface="Microsoft YaHei" charset="-122"/>
                </a:defRPr>
              </a:lvl9pPr>
            </a:lstStyle>
            <a:p>
              <a:pPr hangingPunct="0">
                <a:buClr>
                  <a:srgbClr val="000000"/>
                </a:buClr>
                <a:buSzPct val="100000"/>
                <a:buFont typeface="Times New Roman" charset="0"/>
                <a:buNone/>
                <a:defRPr/>
              </a:pPr>
              <a:r>
                <a:rPr lang="es-ES" altLang="es-ES_tradnl" sz="1200" dirty="0" err="1" smtClean="0">
                  <a:ea typeface="DejaVu Sans" charset="0"/>
                  <a:cs typeface="DejaVu Sans" charset="0"/>
                </a:rPr>
                <a:t>Systematized</a:t>
              </a:r>
              <a:r>
                <a:rPr lang="es-ES" altLang="es-ES_tradnl" sz="1200" dirty="0" smtClean="0">
                  <a:ea typeface="DejaVu Sans" charset="0"/>
                  <a:cs typeface="DejaVu Sans" charset="0"/>
                </a:rPr>
                <a:t> </a:t>
              </a:r>
              <a:r>
                <a:rPr lang="es-ES" altLang="es-ES_tradnl" sz="1200" dirty="0" err="1" smtClean="0">
                  <a:ea typeface="DejaVu Sans" charset="0"/>
                  <a:cs typeface="DejaVu Sans" charset="0"/>
                </a:rPr>
                <a:t>Nomenclature</a:t>
              </a:r>
              <a:r>
                <a:rPr lang="es-ES" altLang="es-ES_tradnl" sz="1200" dirty="0" smtClean="0">
                  <a:ea typeface="DejaVu Sans" charset="0"/>
                  <a:cs typeface="DejaVu Sans" charset="0"/>
                </a:rPr>
                <a:t> of Medicine – </a:t>
              </a:r>
              <a:r>
                <a:rPr lang="es-ES" altLang="es-ES_tradnl" sz="1200" dirty="0" err="1" smtClean="0">
                  <a:ea typeface="DejaVu Sans" charset="0"/>
                  <a:cs typeface="DejaVu Sans" charset="0"/>
                </a:rPr>
                <a:t>Clinical</a:t>
              </a:r>
              <a:r>
                <a:rPr lang="es-ES" altLang="es-ES_tradnl" sz="1200" dirty="0" smtClean="0">
                  <a:ea typeface="DejaVu Sans" charset="0"/>
                  <a:cs typeface="DejaVu Sans" charset="0"/>
                </a:rPr>
                <a:t> </a:t>
              </a:r>
              <a:r>
                <a:rPr lang="es-ES" altLang="es-ES_tradnl" sz="1200" dirty="0" err="1" smtClean="0">
                  <a:ea typeface="DejaVu Sans" charset="0"/>
                  <a:cs typeface="DejaVu Sans" charset="0"/>
                </a:rPr>
                <a:t>Terms</a:t>
              </a:r>
              <a:endParaRPr lang="es-ES" altLang="es-ES_tradnl" sz="1200" dirty="0" smtClean="0">
                <a:ea typeface="DejaVu Sans" charset="0"/>
                <a:cs typeface="DejaVu Sans" charset="0"/>
              </a:endParaRPr>
            </a:p>
          </p:txBody>
        </p:sp>
        <p:sp>
          <p:nvSpPr>
            <p:cNvPr id="6160" name="AutoShape 16"/>
            <p:cNvSpPr>
              <a:spLocks noChangeArrowheads="1"/>
            </p:cNvSpPr>
            <p:nvPr/>
          </p:nvSpPr>
          <p:spPr bwMode="auto">
            <a:xfrm>
              <a:off x="2951163" y="4287564"/>
              <a:ext cx="2122487" cy="478741"/>
            </a:xfrm>
            <a:prstGeom prst="rightArrow">
              <a:avLst/>
            </a:prstGeom>
            <a:solidFill>
              <a:srgbClr val="FFFFFF"/>
            </a:solidFill>
            <a:ln w="25560" cap="flat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r" hangingPunct="0">
                <a:lnSpc>
                  <a:spcPct val="93000"/>
                </a:lnSpc>
                <a:buClr>
                  <a:srgbClr val="000000"/>
                </a:buClr>
                <a:buSzPct val="100000"/>
                <a:defRPr/>
              </a:pPr>
              <a:r>
                <a:rPr lang="es-ES" altLang="es-ES_tradnl" sz="1600" i="1" smtClean="0">
                  <a:solidFill>
                    <a:prstClr val="black"/>
                  </a:solidFill>
                  <a:ea typeface="DejaVu Sans" charset="0"/>
                  <a:cs typeface="DejaVu Sans" charset="0"/>
                </a:rPr>
                <a:t>Mapping</a:t>
              </a:r>
              <a:endParaRPr lang="es-ES" altLang="es-ES_tradnl" sz="1600" i="1" dirty="0">
                <a:solidFill>
                  <a:prstClr val="black"/>
                </a:solidFill>
                <a:ea typeface="DejaVu Sans" charset="0"/>
                <a:cs typeface="DejaVu Sans" charset="0"/>
              </a:endParaRPr>
            </a:p>
          </p:txBody>
        </p:sp>
        <p:pic>
          <p:nvPicPr>
            <p:cNvPr id="6166" name="Picture 2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9300" y="4222477"/>
              <a:ext cx="574675" cy="574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Ontology Engineering Group</a:t>
            </a: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312CB3-DA63-9547-B9C0-213F53C0E018}" type="slidenum">
              <a:rPr lang="es-ES" smtClean="0">
                <a:solidFill>
                  <a:prstClr val="white"/>
                </a:solidFill>
              </a:rPr>
              <a:pPr>
                <a:defRPr/>
              </a:pPr>
              <a:t>15</a:t>
            </a:fld>
            <a:endParaRPr lang="es-E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3099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9" grpId="0"/>
      <p:bldP spid="43" grpId="0" animBg="1"/>
      <p:bldP spid="6156" grpId="0"/>
      <p:bldP spid="4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ítulo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Analyzing</a:t>
            </a:r>
            <a:r>
              <a:rPr lang="es-ES_tradnl" dirty="0" smtClean="0"/>
              <a:t> </a:t>
            </a:r>
            <a:r>
              <a:rPr lang="es-ES_tradnl" dirty="0"/>
              <a:t>and </a:t>
            </a:r>
            <a:r>
              <a:rPr lang="es-ES_tradnl" dirty="0" err="1"/>
              <a:t>predicting</a:t>
            </a:r>
            <a:r>
              <a:rPr lang="es-ES_tradnl" dirty="0"/>
              <a:t> social </a:t>
            </a:r>
            <a:r>
              <a:rPr lang="es-ES_tradnl" dirty="0" err="1"/>
              <a:t>exclusion</a:t>
            </a:r>
            <a:r>
              <a:rPr lang="es-ES_tradnl" dirty="0"/>
              <a:t> </a:t>
            </a:r>
          </a:p>
        </p:txBody>
      </p:sp>
      <p:sp>
        <p:nvSpPr>
          <p:cNvPr id="37" name="Marcador de contenido 36"/>
          <p:cNvSpPr>
            <a:spLocks noGrp="1"/>
          </p:cNvSpPr>
          <p:nvPr>
            <p:ph idx="1"/>
          </p:nvPr>
        </p:nvSpPr>
        <p:spPr>
          <a:xfrm>
            <a:off x="152400" y="4314265"/>
            <a:ext cx="8763000" cy="2391335"/>
          </a:xfrm>
        </p:spPr>
        <p:txBody>
          <a:bodyPr/>
          <a:lstStyle/>
          <a:p>
            <a:r>
              <a:rPr lang="en-US" sz="2000" dirty="0"/>
              <a:t>Outcomes:</a:t>
            </a:r>
          </a:p>
          <a:p>
            <a:pPr lvl="1"/>
            <a:r>
              <a:rPr lang="en-US" sz="1800" dirty="0"/>
              <a:t>Predictive model of chronic social exclusion based on machine learning techniques</a:t>
            </a:r>
          </a:p>
          <a:p>
            <a:pPr lvl="1"/>
            <a:r>
              <a:rPr lang="en-US" sz="1800" dirty="0"/>
              <a:t>Segmentation model of the population and study of the main features in the social exclusions groups</a:t>
            </a:r>
          </a:p>
          <a:p>
            <a:pPr lvl="1"/>
            <a:r>
              <a:rPr lang="en-US" sz="1800" dirty="0"/>
              <a:t>Ontology network which covers the aforementioned models while offers a shareable formalization of the social exclusion main concepts  </a:t>
            </a:r>
          </a:p>
          <a:p>
            <a:endParaRPr lang="es-ES_tradnl" sz="200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Ontology Engineering Group</a:t>
            </a: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8312CB3-DA63-9547-B9C0-213F53C0E018}" type="slidenum">
              <a:rPr lang="es-ES" smtClean="0">
                <a:solidFill>
                  <a:prstClr val="white"/>
                </a:solidFill>
              </a:rPr>
              <a:pPr>
                <a:defRPr/>
              </a:pPr>
              <a:t>16</a:t>
            </a:fld>
            <a:endParaRPr lang="es-ES">
              <a:solidFill>
                <a:prstClr val="white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" y="-3170"/>
            <a:ext cx="2540000" cy="90521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014437"/>
            <a:ext cx="6858000" cy="347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29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1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s-ES" dirty="0" err="1" smtClean="0"/>
              <a:t>About</a:t>
            </a:r>
            <a:r>
              <a:rPr lang="es-ES" dirty="0" smtClean="0"/>
              <a:t> </a:t>
            </a:r>
            <a:r>
              <a:rPr lang="es-ES" dirty="0" err="1" smtClean="0"/>
              <a:t>us</a:t>
            </a:r>
            <a:endParaRPr lang="es-ES" dirty="0" smtClean="0"/>
          </a:p>
        </p:txBody>
      </p:sp>
      <p:sp>
        <p:nvSpPr>
          <p:cNvPr id="10245" name="Rectangle 14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838200"/>
            <a:ext cx="4953000" cy="5257800"/>
          </a:xfrm>
          <a:noFill/>
        </p:spPr>
        <p:txBody>
          <a:bodyPr/>
          <a:lstStyle/>
          <a:p>
            <a:pPr marL="0" indent="0" eaLnBrk="1" hangingPunct="1">
              <a:buNone/>
            </a:pPr>
            <a:r>
              <a:rPr lang="es-ES" sz="1800" dirty="0" err="1" smtClean="0"/>
              <a:t>Directors</a:t>
            </a:r>
            <a:r>
              <a:rPr lang="es-ES" sz="1800" dirty="0" smtClean="0"/>
              <a:t>: A. Gómez-Pérez,  O. Corcho</a:t>
            </a:r>
          </a:p>
          <a:p>
            <a:pPr marL="0" indent="0" eaLnBrk="1" hangingPunct="1">
              <a:buNone/>
            </a:pPr>
            <a:r>
              <a:rPr lang="es-ES" sz="1800" dirty="0" smtClean="0"/>
              <a:t>Position: 8th in </a:t>
            </a:r>
            <a:r>
              <a:rPr lang="es-ES" sz="1800" dirty="0" err="1" smtClean="0"/>
              <a:t>the</a:t>
            </a:r>
            <a:r>
              <a:rPr lang="es-ES" sz="1800" dirty="0" smtClean="0"/>
              <a:t> UPM ranking  (200 </a:t>
            </a:r>
            <a:r>
              <a:rPr lang="es-ES" sz="1800" dirty="0" err="1" smtClean="0"/>
              <a:t>groups</a:t>
            </a:r>
            <a:r>
              <a:rPr lang="es-ES" sz="1800" dirty="0" smtClean="0"/>
              <a:t>)</a:t>
            </a:r>
          </a:p>
          <a:p>
            <a:pPr marL="0" indent="0" eaLnBrk="1" hangingPunct="1">
              <a:buNone/>
            </a:pPr>
            <a:r>
              <a:rPr lang="es-ES" sz="1800" dirty="0" smtClean="0"/>
              <a:t>Madrid </a:t>
            </a:r>
            <a:r>
              <a:rPr lang="es-ES" sz="1800" dirty="0" err="1" smtClean="0"/>
              <a:t>node</a:t>
            </a:r>
            <a:r>
              <a:rPr lang="es-ES" sz="1800" dirty="0" smtClean="0"/>
              <a:t> of </a:t>
            </a:r>
            <a:r>
              <a:rPr lang="es-ES" sz="1800" dirty="0" err="1" smtClean="0"/>
              <a:t>the</a:t>
            </a:r>
            <a:r>
              <a:rPr lang="es-ES" sz="1800" dirty="0" smtClean="0"/>
              <a:t> Open Data </a:t>
            </a:r>
            <a:r>
              <a:rPr lang="es-ES" sz="1800" dirty="0" err="1" smtClean="0"/>
              <a:t>Institute</a:t>
            </a:r>
            <a:endParaRPr lang="es-ES" sz="1800" dirty="0" smtClean="0"/>
          </a:p>
          <a:p>
            <a:pPr marL="0" indent="0" eaLnBrk="1" hangingPunct="1">
              <a:buNone/>
            </a:pPr>
            <a:endParaRPr lang="es-ES" sz="1800" dirty="0" smtClean="0"/>
          </a:p>
          <a:p>
            <a:pPr marL="0" indent="0" eaLnBrk="1" hangingPunct="1">
              <a:buNone/>
            </a:pPr>
            <a:r>
              <a:rPr lang="es-ES" sz="1800" dirty="0" err="1" smtClean="0"/>
              <a:t>Research</a:t>
            </a:r>
            <a:r>
              <a:rPr lang="es-ES" sz="1800" dirty="0" smtClean="0"/>
              <a:t> </a:t>
            </a:r>
            <a:r>
              <a:rPr lang="es-ES" sz="1800" dirty="0" err="1" smtClean="0"/>
              <a:t>Group</a:t>
            </a:r>
            <a:r>
              <a:rPr lang="es-ES" sz="1800" dirty="0" smtClean="0"/>
              <a:t> (30 </a:t>
            </a:r>
            <a:r>
              <a:rPr lang="es-ES" sz="1800" dirty="0" err="1" smtClean="0"/>
              <a:t>people</a:t>
            </a:r>
            <a:r>
              <a:rPr lang="es-ES" sz="1800" dirty="0" smtClean="0"/>
              <a:t>)</a:t>
            </a:r>
          </a:p>
          <a:p>
            <a:pPr lvl="1" eaLnBrk="1" hangingPunct="1"/>
            <a:r>
              <a:rPr lang="es-ES" sz="1400" dirty="0" smtClean="0"/>
              <a:t>2 Full </a:t>
            </a:r>
            <a:r>
              <a:rPr lang="es-ES" sz="1400" dirty="0" err="1" smtClean="0"/>
              <a:t>Professors</a:t>
            </a:r>
            <a:endParaRPr lang="es-ES" sz="1400" dirty="0" smtClean="0"/>
          </a:p>
          <a:p>
            <a:pPr lvl="1" eaLnBrk="1" hangingPunct="1"/>
            <a:r>
              <a:rPr lang="es-ES" sz="1400" dirty="0"/>
              <a:t>5</a:t>
            </a:r>
            <a:r>
              <a:rPr lang="es-ES" sz="1400" dirty="0" smtClean="0"/>
              <a:t> </a:t>
            </a:r>
            <a:r>
              <a:rPr lang="es-ES" sz="1400" dirty="0" err="1" smtClean="0"/>
              <a:t>Associate</a:t>
            </a:r>
            <a:r>
              <a:rPr lang="es-ES" sz="1400" dirty="0" smtClean="0"/>
              <a:t> </a:t>
            </a:r>
            <a:r>
              <a:rPr lang="es-ES" sz="1400" dirty="0" err="1" smtClean="0"/>
              <a:t>Professors</a:t>
            </a:r>
            <a:r>
              <a:rPr lang="es-ES" sz="1400" dirty="0" smtClean="0"/>
              <a:t> </a:t>
            </a:r>
          </a:p>
          <a:p>
            <a:pPr lvl="1" eaLnBrk="1" hangingPunct="1"/>
            <a:r>
              <a:rPr lang="es-ES" sz="1400" dirty="0"/>
              <a:t>3</a:t>
            </a:r>
            <a:r>
              <a:rPr lang="es-ES" sz="1400" dirty="0" smtClean="0"/>
              <a:t> </a:t>
            </a:r>
            <a:r>
              <a:rPr lang="es-ES" sz="1400" dirty="0" err="1" smtClean="0"/>
              <a:t>Assistant</a:t>
            </a:r>
            <a:r>
              <a:rPr lang="es-ES" sz="1400" dirty="0" smtClean="0"/>
              <a:t> </a:t>
            </a:r>
            <a:r>
              <a:rPr lang="es-ES" sz="1400" dirty="0" err="1" smtClean="0"/>
              <a:t>Professors</a:t>
            </a:r>
            <a:endParaRPr lang="es-ES" sz="1400" dirty="0" smtClean="0"/>
          </a:p>
          <a:p>
            <a:pPr lvl="1" eaLnBrk="1" hangingPunct="1"/>
            <a:r>
              <a:rPr lang="es-ES" sz="1400" dirty="0" smtClean="0"/>
              <a:t>7 </a:t>
            </a:r>
            <a:r>
              <a:rPr lang="es-ES" sz="1400" dirty="0" err="1" smtClean="0"/>
              <a:t>Senior</a:t>
            </a:r>
            <a:r>
              <a:rPr lang="es-ES" sz="1400" dirty="0" smtClean="0"/>
              <a:t> </a:t>
            </a:r>
            <a:r>
              <a:rPr lang="es-ES" sz="1400" dirty="0" err="1" smtClean="0"/>
              <a:t>Postdocs</a:t>
            </a:r>
            <a:endParaRPr lang="es-ES" sz="1400" dirty="0" smtClean="0"/>
          </a:p>
          <a:p>
            <a:pPr lvl="1" eaLnBrk="1" hangingPunct="1"/>
            <a:r>
              <a:rPr lang="es-ES" sz="1400" dirty="0" smtClean="0"/>
              <a:t>6 PhD </a:t>
            </a:r>
            <a:r>
              <a:rPr lang="es-ES" sz="1400" dirty="0" err="1" smtClean="0"/>
              <a:t>Students</a:t>
            </a:r>
            <a:endParaRPr lang="es-ES" sz="1400" dirty="0" smtClean="0"/>
          </a:p>
          <a:p>
            <a:pPr lvl="1" eaLnBrk="1" hangingPunct="1"/>
            <a:r>
              <a:rPr lang="es-ES" sz="1400" dirty="0" smtClean="0"/>
              <a:t>2 </a:t>
            </a:r>
            <a:r>
              <a:rPr lang="es-ES" sz="1400" dirty="0" err="1" smtClean="0"/>
              <a:t>MSc</a:t>
            </a:r>
            <a:r>
              <a:rPr lang="es-ES" sz="1400" dirty="0" smtClean="0"/>
              <a:t> and </a:t>
            </a:r>
            <a:r>
              <a:rPr lang="es-ES" sz="1400" dirty="0" err="1" smtClean="0"/>
              <a:t>BSc</a:t>
            </a:r>
            <a:r>
              <a:rPr lang="es-ES" sz="1400" dirty="0" smtClean="0"/>
              <a:t> </a:t>
            </a:r>
            <a:r>
              <a:rPr lang="es-ES" sz="1400" dirty="0" err="1" smtClean="0"/>
              <a:t>Students</a:t>
            </a:r>
            <a:endParaRPr lang="es-ES" sz="1400" dirty="0" smtClean="0"/>
          </a:p>
          <a:p>
            <a:pPr lvl="1" eaLnBrk="1" hangingPunct="1"/>
            <a:r>
              <a:rPr lang="es-ES" sz="1400" dirty="0" smtClean="0"/>
              <a:t>2 software </a:t>
            </a:r>
            <a:r>
              <a:rPr lang="es-ES" sz="1400" dirty="0" err="1" smtClean="0"/>
              <a:t>engineers</a:t>
            </a:r>
            <a:endParaRPr lang="es-ES" sz="1400" dirty="0" smtClean="0"/>
          </a:p>
          <a:p>
            <a:pPr lvl="1" eaLnBrk="1" hangingPunct="1"/>
            <a:r>
              <a:rPr lang="es-ES" sz="1400" dirty="0" smtClean="0"/>
              <a:t>1 </a:t>
            </a:r>
            <a:r>
              <a:rPr lang="es-ES" sz="1400" dirty="0" err="1" smtClean="0"/>
              <a:t>system</a:t>
            </a:r>
            <a:r>
              <a:rPr lang="es-ES" sz="1400" dirty="0" smtClean="0"/>
              <a:t> </a:t>
            </a:r>
            <a:r>
              <a:rPr lang="es-ES" sz="1400" dirty="0" err="1" smtClean="0"/>
              <a:t>administrator</a:t>
            </a:r>
            <a:endParaRPr lang="es-ES" sz="1400" dirty="0" smtClean="0"/>
          </a:p>
          <a:p>
            <a:pPr lvl="1" eaLnBrk="1" hangingPunct="1"/>
            <a:r>
              <a:rPr lang="es-ES" sz="1400" dirty="0" smtClean="0"/>
              <a:t>2 </a:t>
            </a:r>
            <a:r>
              <a:rPr lang="es-ES" sz="1400" dirty="0" err="1" smtClean="0"/>
              <a:t>project</a:t>
            </a:r>
            <a:r>
              <a:rPr lang="es-ES" sz="1400" dirty="0" smtClean="0"/>
              <a:t> managers</a:t>
            </a:r>
            <a:endParaRPr lang="es-ES" sz="1400" dirty="0"/>
          </a:p>
          <a:p>
            <a:pPr lvl="1" eaLnBrk="1" hangingPunct="1">
              <a:buNone/>
            </a:pPr>
            <a:endParaRPr lang="es-ES" sz="1600" dirty="0" smtClean="0"/>
          </a:p>
          <a:p>
            <a:pPr marL="0" indent="0" eaLnBrk="1" hangingPunct="1">
              <a:buNone/>
            </a:pPr>
            <a:r>
              <a:rPr lang="es-ES" sz="1800" dirty="0" smtClean="0"/>
              <a:t>170+ </a:t>
            </a:r>
            <a:r>
              <a:rPr lang="es-ES" sz="1800" dirty="0" err="1" smtClean="0"/>
              <a:t>Past</a:t>
            </a:r>
            <a:r>
              <a:rPr lang="es-ES" sz="1800" dirty="0" smtClean="0"/>
              <a:t> </a:t>
            </a:r>
            <a:r>
              <a:rPr lang="es-ES" sz="1800" dirty="0" err="1" smtClean="0"/>
              <a:t>Collaborators</a:t>
            </a:r>
            <a:endParaRPr lang="es-ES" sz="1800" dirty="0" smtClean="0"/>
          </a:p>
          <a:p>
            <a:pPr marL="0" indent="0" eaLnBrk="1" hangingPunct="1">
              <a:buNone/>
            </a:pPr>
            <a:r>
              <a:rPr lang="es-ES" sz="1800" dirty="0" smtClean="0"/>
              <a:t>50+ </a:t>
            </a:r>
            <a:r>
              <a:rPr lang="es-ES" sz="1800" dirty="0" err="1" smtClean="0"/>
              <a:t>Past</a:t>
            </a:r>
            <a:r>
              <a:rPr lang="es-ES" sz="1800" dirty="0" smtClean="0"/>
              <a:t> </a:t>
            </a:r>
            <a:r>
              <a:rPr lang="es-ES" sz="1800" dirty="0" err="1" smtClean="0"/>
              <a:t>Visitors</a:t>
            </a:r>
            <a:endParaRPr lang="es-ES" sz="1800" dirty="0" smtClean="0"/>
          </a:p>
        </p:txBody>
      </p:sp>
      <p:sp>
        <p:nvSpPr>
          <p:cNvPr id="2" name="CuadroTexto 1"/>
          <p:cNvSpPr txBox="1"/>
          <p:nvPr/>
        </p:nvSpPr>
        <p:spPr>
          <a:xfrm>
            <a:off x="5334000" y="5105400"/>
            <a:ext cx="29803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ES" sz="1800" dirty="0" smtClean="0">
                <a:solidFill>
                  <a:srgbClr val="4D4D4D"/>
                </a:solidFill>
                <a:latin typeface="+mn-lt"/>
              </a:rPr>
              <a:t>http://www.oeg-upm.net/</a:t>
            </a:r>
          </a:p>
          <a:p>
            <a:pPr algn="l"/>
            <a:endParaRPr lang="es-ES" sz="1800" dirty="0" smtClean="0">
              <a:solidFill>
                <a:srgbClr val="4D4D4D"/>
              </a:solidFill>
              <a:latin typeface="+mn-lt"/>
            </a:endParaRPr>
          </a:p>
          <a:p>
            <a:pPr algn="l"/>
            <a:r>
              <a:rPr lang="es-ES" sz="1800" dirty="0" smtClean="0">
                <a:solidFill>
                  <a:srgbClr val="4D4D4D"/>
                </a:solidFill>
                <a:latin typeface="+mn-lt"/>
              </a:rPr>
              <a:t>https://github.com/oeg-upm</a:t>
            </a:r>
          </a:p>
          <a:p>
            <a:pPr algn="l"/>
            <a:endParaRPr lang="es-ES" sz="1800" dirty="0" smtClean="0">
              <a:solidFill>
                <a:srgbClr val="4D4D4D"/>
              </a:solidFill>
              <a:latin typeface="+mn-lt"/>
            </a:endParaRPr>
          </a:p>
          <a:p>
            <a:pPr algn="l"/>
            <a:r>
              <a:rPr lang="es-ES" sz="1800" dirty="0" smtClean="0">
                <a:solidFill>
                  <a:srgbClr val="4D4D4D"/>
                </a:solidFill>
                <a:latin typeface="+mn-lt"/>
              </a:rPr>
              <a:t>@</a:t>
            </a:r>
            <a:r>
              <a:rPr lang="es-ES" sz="1800" dirty="0" err="1" smtClean="0">
                <a:solidFill>
                  <a:srgbClr val="4D4D4D"/>
                </a:solidFill>
                <a:latin typeface="+mn-lt"/>
              </a:rPr>
              <a:t>oeg-upm</a:t>
            </a:r>
            <a:endParaRPr lang="es-ES" sz="1800" dirty="0" smtClean="0">
              <a:solidFill>
                <a:srgbClr val="4D4D4D"/>
              </a:solidFill>
              <a:latin typeface="+mn-lt"/>
            </a:endParaRPr>
          </a:p>
        </p:txBody>
      </p:sp>
      <p:sp>
        <p:nvSpPr>
          <p:cNvPr id="12290" name="AutoShape 2" descr="data:image/png;base64,iVBORw0KGgoAAAANSUhEUgAAAPAAAADOCAMAAAA3+399AAAAb1BMVEX///9kqPJip/JepfJnqvL7/f9cpPJXovHi7vz2+v5zsPPy+P78/f9ao/LS5fvs9P292fnb6vxtrfOnzPeGuvTI3/rg7fx1sfOZxfbv9v58tfS51/mjyvfo8v2z0/iQwPWCuPRSnvHV5/zJ4flLm/DgSm4GAAAJiUlEQVR4nO2di5KquhKGpdMm3ETuIHJTz/s/4wHGGZ1RFKQDrF35qnbVqlW7WPkl3elLEjYbhUKhUCgUCoVCoVAoFAqFQqFQKBQKxX+LQxHHXqwX1tIDkY5xiN08zEwfUUM0k7oqo8LaLj0sWehRkPka44wBgNb8xzhn6IelUyw9NBk4eaYBA615tdoVbP7YyGZYl/qQRxz+nblgX0LkoPXQaDbTt5LtY2rMMVYCjHMmWK/cL81c5Lr94hmWk5yOs414Gl6qsZdqv+Bmue97xCGqGEsGzfv3yDaMozlEbmPRAJn39An7qEamQU40o0uX5jnPOaR8kNyviY3HR1FxmX35uue/xvgRIVxonvSMc7bD90Jv7KpfS5Sxjyo8QfMIFDnRVDwKMIl+u0cik43S21hy/WPItu7kicagewIAkQXvM9BYIinIu+Br3/wMFn6947hMs0atdv3BeE40Jrf9AXl4IHrcLyJtvN5Gcabv3TTz2f3CzTKiEVpV91Re9a4InxN98H47cUy04ef9XwFS+RnPv/4jKfk7dvzP9D79DQKqxfP4vUay6lWc8wGHgcvvAHAXUgWVRsV+HkobqRqpGOmf+2E+mcHtb2aGrKKc1eXY9agfymXTEbfnNorpPNfZp5Lb6P3lsIxJEzHY3T+ahVTr8baiMmAE/16vHQWTBhb+HteuJqo9RLue8Y+G3YfQh8CcuD79jQx44kyU2mF/uAI/ACyMr480dLdinJXTFhPxd2DgU+ROR/F0+KNhLO/cilGcy8rnrAkXpi0l+8eBARwnr/FWTWPBzIzsVqybJn5XDoNkosl5T3JVZOlUZ+2SyNW0zL2Ueejz3U90NHV9cp4l58h7Cg9DsahctOmLk2jSw2udE2CyuV2eVyOYFk2Z1h5VEA2g4a2oq0E5Ve/m0rN6AOafr8j2EeiyhhvICWpaPW+4gX2+PhkhWdZwD0msf+4vsDFRfviSC1+GYEaSMOmv1ksWfvaSP6tzvNNbkcSA1kPgcQ9g8En+lI+oyw4EOY3ezaa/39OxS9zxEymkS4R/xkFWj0leC0bGKm/kCmVkdJnwFwApWXekejv9GAbxqEfufaAVDFpJV4sZEOUDS4Ix/jom9lmguYTVtnhI3goMj8Mln0lNGJhP2haxskGvA4RZvuze3uGcCAUDULnnK9t8YJDQTOwyHuQ6Lv8jFIyjrGkIwzM5ADN1BngPSsFA1QO/UQyb0x3IRHjcv5vZF8IpDea4FWIA22CET0Xc7czKKV5qprRhGY3cszZmfKgxhlkZvbAsj6ieJUuwVfGRbwSaZSrMoz5zjgmXYfDP5IJ/NR8G03YzQ3dvPPHblJEW0C7CV8LPshtgYpfkrlf8UW0TxtJyNmOcP6+aA2d+VgWuUxxuW0SrcdtYXgsm99KbEcHH8zG1G0WxkZ0fo7On7w+bgK7gAYkMwZtict0cG+/NxenE0czCjERrh4TAo8OhaAUhdptjGSOsaEEmZ2PxtqRaO/G+jjwdlknaT2XXZO1NUlgtayMoVfuLGB5K0tvERxlxYYYEXlHLvJmIl1DX3ggg22/4TRU6P0ai+/T15KnsprfPfpMKXpf7q+YilNEDmwSPiAXnHDlP0oveTe1DLqXtNwFOHWgF7SxuMh8zLaNzkwVczHUpFuQVravZNvER+FlYpW86ETMDjFjvr3ZpI5q/aTXNDWTUgi3CcowEeEot+GFj2roQ9Cez5OxOoELQV7SO6ws2boBPfxIjXvMbptvce8OqV2zEnOpo1h12sOI5zWWcJnXodq6TI6MK/31uaY1AJuEs1fVk2ioBOQfCC3NpYT0gHIlPUl1xKbcoEIKapDOv1hprO5o0E960p/HW6LdQTDuv8wLrw/ahXPAk79y6vrI6RwsyCYH0N/ZxaXmPIHlJ+h7Kk6BUgNRbSuzV1aTBlOWjvyjI9/xOZOoRtLd4ycoyY+oS/APn0TduyAQyOa3/e2JcUY+YS4s67ijC1YRcUjakPWLluBJDZuE8d6MZLtLtsZqCkO6yvilCsYKCAH1PqZ/tpV7ekjl1H/wlVlnDsnEXmPNe+2jvo0rsFuyNc7KLdwazjQOfLTW15ewZfk9R1su4L5DQcHjK1vGKg2W0WEXsuGW1iGCyy/7eYlV+VodVQ1hnpg/LzGkUuZzq7BPc7obcL7RRZz8omXx1xXD0EWeYZIGMfptDL1vCveyfImfTfx9kF3B8ztTLhUaSL50Sz5H432MsvfcQZkuTrpTLWjGv5r4y+7Dsjlox74RuOS+ZDe/mqGT95bhcAYDVS9wBb6SLVXmQ5D6+0Vj+2PO1RHLp7p8dSUF3qewovbW8/ugbFmm7AJvfQ98UL9BaY0t46B/0ue0YOelNwOPZh/O+YzZzDP2IEVDdtjqEmXpJL9k65nwlHgl7/T9Az2Emby1mrHK8xAtnKeSxaj3fEosqZLJzZKjl7l8Zh+EEZluwpT3qfgeCubzD+sVWj9JEE+0XomSoBrZMyvAS23LKNDRBnMjbiiB/u86nGPvY83JiewZcrd4WIyKu44I2/bpyiRQpscMGQXmDIzmRT7woA1tFgNVDkb68uHc8CCj1Y23TsNyMOMxEDd3V2q99DskPGgM4a7Vf22ucFXXEwdYWX/1g6CkK8gjr54skq+McmIz89YKY/O0MOWwvKfVS1OldrAL9GqvMQMY9F8xfYThpFJdUzq0ewMKl63UPWG1CyKTst0Q25RshMjB0pwx9lFTZQZFcljHf7d9F37a3Rnxpsl4UHCRVNxB26VKfR49K93LWr3iXqMyrOvHhJJgmq5bTxFbZct7q0MTG7ZWMvo9+q7C9eUhSDecbhsFSr7dDz5u5e9toKHurIYhs7BcyyPHCuQrtGvBkDan+NqpuHzSWKZf55bK9wR8stwYm0W611jUzM1hRZnSIaiGxF4wgMB/2fYjZ2LqybBkRuB+sLpBsoquznKQIMHMXXYn62XplTRw8g/DTaCWu6hn2wam62INELHCRlMUS++pGYbnh72/RfwbjaOYrtNyneMc0ge67qOM99/XCdAyDy7oywNcYXpRnjXvtWsJDVbf/KzQWgWZ1dFZsuD0YB6+sMjyd+BDRndidOEHSvNq9ta41dwRGHJVppjVztE0u+uZ4m3k0Zp9UgXv+l+ZxD9t97LhBGmaJfzXQG+3XLPwkC9PAdeLin32vT9ga1l73nMg9lkEQ5C1BUJZHt/twh/Xs+zT/GeztFXsFuZ5CoVAoFAqFQqFQKBQKhUKhUCgUi/N/QbufiSeU2E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data:image/png;base64,iVBORw0KGgoAAAANSUhEUgAAAPAAAADOCAMAAAA3+399AAAAb1BMVEX///9kqPJip/JepfJnqvL7/f9cpPJXovHi7vz2+v5zsPPy+P78/f9ao/LS5fvs9P292fnb6vxtrfOnzPeGuvTI3/rg7fx1sfOZxfbv9v58tfS51/mjyvfo8v2z0/iQwPWCuPRSnvHV5/zJ4flLm/DgSm4GAAAJiUlEQVR4nO2di5KquhKGpdMm3ETuIHJTz/s/4wHGGZ1RFKQDrF35qnbVqlW7WPkl3elLEjYbhUKhUCgUCoVCoVAoFAqFQqFQKBQKxX+LQxHHXqwX1tIDkY5xiN08zEwfUUM0k7oqo8LaLj0sWehRkPka44wBgNb8xzhn6IelUyw9NBk4eaYBA615tdoVbP7YyGZYl/qQRxz+nblgX0LkoPXQaDbTt5LtY2rMMVYCjHMmWK/cL81c5Lr94hmWk5yOs414Gl6qsZdqv+Bmue97xCGqGEsGzfv3yDaMozlEbmPRAJn39An7qEamQU40o0uX5jnPOaR8kNyviY3HR1FxmX35uue/xvgRIVxonvSMc7bD90Jv7KpfS5Sxjyo8QfMIFDnRVDwKMIl+u0cik43S21hy/WPItu7kicagewIAkQXvM9BYIinIu+Br3/wMFn6947hMs0atdv3BeE40Jrf9AXl4IHrcLyJtvN5Gcabv3TTz2f3CzTKiEVpV91Re9a4InxN98H47cUy04ef9XwFS+RnPv/4jKfk7dvzP9D79DQKqxfP4vUay6lWc8wGHgcvvAHAXUgWVRsV+HkobqRqpGOmf+2E+mcHtb2aGrKKc1eXY9agfymXTEbfnNorpPNfZp5Lb6P3lsIxJEzHY3T+ahVTr8baiMmAE/16vHQWTBhb+HteuJqo9RLue8Y+G3YfQh8CcuD79jQx44kyU2mF/uAI/ACyMr480dLdinJXTFhPxd2DgU+ROR/F0+KNhLO/cilGcy8rnrAkXpi0l+8eBARwnr/FWTWPBzIzsVqybJn5XDoNkosl5T3JVZOlUZ+2SyNW0zL2Ueejz3U90NHV9cp4l58h7Cg9DsahctOmLk2jSw2udE2CyuV2eVyOYFk2Z1h5VEA2g4a2oq0E5Ve/m0rN6AOafr8j2EeiyhhvICWpaPW+4gX2+PhkhWdZwD0msf+4vsDFRfviSC1+GYEaSMOmv1ksWfvaSP6tzvNNbkcSA1kPgcQ9g8En+lI+oyw4EOY3ezaa/39OxS9zxEymkS4R/xkFWj0leC0bGKm/kCmVkdJnwFwApWXekejv9GAbxqEfufaAVDFpJV4sZEOUDS4Ix/jom9lmguYTVtnhI3goMj8Mln0lNGJhP2haxskGvA4RZvuze3uGcCAUDULnnK9t8YJDQTOwyHuQ6Lv8jFIyjrGkIwzM5ADN1BngPSsFA1QO/UQyb0x3IRHjcv5vZF8IpDea4FWIA22CET0Xc7czKKV5qprRhGY3cszZmfKgxhlkZvbAsj6ieJUuwVfGRbwSaZSrMoz5zjgmXYfDP5IJ/NR8G03YzQ3dvPPHblJEW0C7CV8LPshtgYpfkrlf8UW0TxtJyNmOcP6+aA2d+VgWuUxxuW0SrcdtYXgsm99KbEcHH8zG1G0WxkZ0fo7On7w+bgK7gAYkMwZtict0cG+/NxenE0czCjERrh4TAo8OhaAUhdptjGSOsaEEmZ2PxtqRaO/G+jjwdlknaT2XXZO1NUlgtayMoVfuLGB5K0tvERxlxYYYEXlHLvJmIl1DX3ggg22/4TRU6P0ai+/T15KnsprfPfpMKXpf7q+YilNEDmwSPiAXnHDlP0oveTe1DLqXtNwFOHWgF7SxuMh8zLaNzkwVczHUpFuQVravZNvER+FlYpW86ETMDjFjvr3ZpI5q/aTXNDWTUgi3CcowEeEot+GFj2roQ9Cez5OxOoELQV7SO6ws2boBPfxIjXvMbptvce8OqV2zEnOpo1h12sOI5zWWcJnXodq6TI6MK/31uaY1AJuEs1fVk2ioBOQfCC3NpYT0gHIlPUl1xKbcoEIKapDOv1hprO5o0E960p/HW6LdQTDuv8wLrw/ahXPAk79y6vrI6RwsyCYH0N/ZxaXmPIHlJ+h7Kk6BUgNRbSuzV1aTBlOWjvyjI9/xOZOoRtLd4ycoyY+oS/APn0TduyAQyOa3/e2JcUY+YS4s67ijC1YRcUjakPWLluBJDZuE8d6MZLtLtsZqCkO6yvilCsYKCAH1PqZ/tpV7ekjl1H/wlVlnDsnEXmPNe+2jvo0rsFuyNc7KLdwazjQOfLTW15ewZfk9R1su4L5DQcHjK1vGKg2W0WEXsuGW1iGCyy/7eYlV+VodVQ1hnpg/LzGkUuZzq7BPc7obcL7RRZz8omXx1xXD0EWeYZIGMfptDL1vCveyfImfTfx9kF3B8ztTLhUaSL50Sz5H432MsvfcQZkuTrpTLWjGv5r4y+7Dsjlox74RuOS+ZDe/mqGT95bhcAYDVS9wBb6SLVXmQ5D6+0Vj+2PO1RHLp7p8dSUF3qewovbW8/ugbFmm7AJvfQ98UL9BaY0t46B/0ue0YOelNwOPZh/O+YzZzDP2IEVDdtjqEmXpJL9k65nwlHgl7/T9Az2Emby1mrHK8xAtnKeSxaj3fEosqZLJzZKjl7l8Zh+EEZluwpT3qfgeCubzD+sVWj9JEE+0XomSoBrZMyvAS23LKNDRBnMjbiiB/u86nGPvY83JiewZcrd4WIyKu44I2/bpyiRQpscMGQXmDIzmRT7woA1tFgNVDkb68uHc8CCj1Y23TsNyMOMxEDd3V2q99DskPGgM4a7Vf22ucFXXEwdYWX/1g6CkK8gjr54skq+McmIz89YKY/O0MOWwvKfVS1OldrAL9GqvMQMY9F8xfYThpFJdUzq0ewMKl63UPWG1CyKTst0Q25RshMjB0pwx9lFTZQZFcljHf7d9F37a3Rnxpsl4UHCRVNxB26VKfR49K93LWr3iXqMyrOvHhJJgmq5bTxFbZct7q0MTG7ZWMvo9+q7C9eUhSDecbhsFSr7dDz5u5e9toKHurIYhs7BcyyPHCuQrtGvBkDan+NqpuHzSWKZf55bK9wR8stwYm0W611jUzM1hRZnSIaiGxF4wgMB/2fYjZ2LqybBkRuB+sLpBsoquznKQIMHMXXYn62XplTRw8g/DTaCWu6hn2wam62INELHCRlMUS++pGYbnh72/RfwbjaOYrtNyneMc0ge67qOM99/XCdAyDy7oywNcYXpRnjXvtWsJDVbf/KzQWgWZ1dFZsuD0YB6+sMjyd+BDRndidOEHSvNq9ta41dwRGHJVppjVztE0u+uZ4m3k0Zp9UgXv+l+ZxD9t97LhBGmaJfzXQG+3XLPwkC9PAdeLin32vT9ga1l73nMg9lkEQ5C1BUJZHt/twh/Xs+zT/GeztFXsFuZ5CoVAoFAqFQqFQKBQKhUKhUCgUi/N/QbufiSeU2E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4" name="AutoShape 6" descr="data:image/png;base64,iVBORw0KGgoAAAANSUhEUgAAAOAAAADgCAMAAAAt85rTAAAAyVBMVEX9/v////8qe75nr+Bgqdwoeb0jdbppseFuteQhc7lxt+VbpdkecbhkrN5ep9s/jco4h8YxgcJSndRCj8s2hcVMmNFAjspRnNRGk80AW6gAWKcAV6cfZ64ebbR4vuoAXqp4m8e7y+HN2Oi4yN+lu9jG0+ba4++SrdGht9Zah72JpcxylsVSgrs/d7UycLLk6vPu9fvC2+/V5vRXhbwdfcOIsdnL4PKVvuF7s9+yzeeiwuHE3fFtotJZmM52qNWDq9WIvOSdx+gehMj4mCyzAAAPE0lEQVR4nO2da0OqSheAGVPLMFERBYGoXVlZCbpRw9Rd/f8fdWZA8ALKzDBc6n2fD/vsXTqsh7XmwogcDsTCWeaWQcCfgIeAW8RdwH3Ak8+jz9DjJuDF5zngNeANMULo2pa3vzePd4OY6E/90rp9fNZVSL/fV73/+n9sftaPR1EU948YjAAUurG1QEa6iytYRZRcKiMNtq32/96bNIJ/hroKA9NLTUGEyAGrgHYAv0+jDLm6cv+AnLmcIy58LrdcJ+CcFyuGor7dHxM58nPrUVMVrdk+S3Lwo1wyBDXHd4y+OrTwBc0XaCdesY0kRWCgq5GiDqNkIn5mQb0K/2PsPK6v+ZGi3OMIPkG9n5O8Ha7bWv8tVKeHgtZbX+d/oJ1HU+nfnha8UxXhx+rBJDY0dXhKcKhq5R/sB7kY9Z+PCz73R3kHmJjrlvJ2TPBVaf3s9LlcN/cMuV2/5i/wg4aC8jdK8AXX76LQoAg7/Zuw4GO/dB314p/IdUW9PxR8UIszviTP4oWmmvuClqKdx7/xx3BZNkb7gq8KX/C+Rcal2H/cFbxTO7/KDxrqqrUV5Awt74BYc8krz1vBobLKOyDmXJbUgS9oqXphC/Sclouyl0LOTWCbviHKw6cPTKHpCXJKcROYBF4ZeoJ3isymxYyrII5L3fAE34y8Q0mHC7H/gARNtVW0c8+IsnKDBO+zH2Iy4kLXkODzL61QKNiE4ygH+qNfmsDzi1X/DnADVUgseFZMYCccAu5WWRU1QHIOU2i8Au5RaUQLJk1rAbgYaYC7KdgYwzKhFyUVcH+1C5ZtForzjmpxb/rv6YKHnMN5gtOqv1fwTECClf8L5sMVgza6BS3Rq6tyo/x5fpUUXzBxQ6zw7sm4avCfHxYAjcTtnXX7gyIJ8g4y5C8/3J2wcTlxgxvBs+ShsaBxYU0aV/znBF7icBywGqhQ3ZtuqJs8EwokyH8B8MWfeXrQr8zzF18ziwPchLrNMxEK6qNCCPIf0KznbPTArP05DnamP6hzWBjBMj+BJl+mqwfT54xRN+Q8wISnbbcoguWyhTaHLE/JMq2tHRL8pB5uCiLo+iET32jHDv5jTj/KIMFRUsFyYhrWrhG3Zwc+yg3qhj1B/Sx5iIngo/3QCGM6DT5By34GmYVKBW9G+KFOOPu64umzh4CCf2AGGRRZAtqzkB+0m3y9t/mEesUQ5J2wn/nl3kOcvHFX8C1XQf4zXJ+T2Wwy+3C+3vnEOcQXbISP1GBBGYQFt3cpWR9zJEnX8o5g/Iv5z3KbQcmEaEcNMPuqk3mCI2NnEK6k0IGSdvpD2uEOGCHJOUGpkmYRN4ON9gSN2+PzNmW9RMO/x/t5eRzTFaor+KpjnBd3LEcT7xfP0LF9dAUTdnRojusJahiC/Bj4J3PmTlAs8BvFU7Te28RH2AhilCi8Gt2eTMthkkbMAt0ed0x8VCj4gJnB3WBQGj97fFJ62AUaJLFMeAhfEOOl7f1gNmlMQvuL0A8d9ZPsmA0CwQk4PBjsjb0Ejm1SPfegX2SVI2ML8hHnG7iLRio76Ecywuwc0yExbBAIRp5wNAk36BSvqPzgIcckhrKCLxi96EBrqXeKAad3WPLpGIquYAPvxce3Fcw5cWckmyL2j0dQpUjwGVPwxLoRVSpZZ+ydXmTHGH5hH0smEDw5b6HlYgP/xLYTJBAdDXu2IBKMiQpOG2e4lSolSSA6FO6MLyu3+IJ8L+biBo03Eo5iwgSiNY1EIojpB0983NAHx5tPDMXYduINMYdSQkE+/voGruFiFRMnEB3nHas3uIIGgSDGFVy8Iv0cuHMUS2rH4wtivDQA4xLAUzwO7SJm/yBOD0vwjlQQawY7qdj7YCHIgXI6gm0Ja5UMh5v3Y4pM/DgwwShSJPiikQm2pXnEXmaU4mQdFULcZINv+I4pSJhBGCI/wVSc8eGOInGsBDFSSCeIkogXJQDOYRC9OSM/2Po6DcFeT5LgLNAYYwZhNfaTKCdbpe21PYtNoSeIbydJV/PxZHP3A2YUYL4XBpM5wm87NmCyDPbmm+/FEobxIW+TiDcG47Yc6gDRgph+1N0HmL3AUGLoB+tfZitIO4MBrrw51T3yvcKTDZ/FCt6T9EGJdKs2CARsZn2GQ4zbblyNkgpSz9FwqEHV1GM5xHAYNYoEb/AFe0c3njBiWciMhxi31fbpJTehYFtOcKEDHLknM3TzGp1LvWi8n3uCR14S9a4kJQbGArtVjN/mR1gQlZokebPvJoPHjUIpDN/UQhDNmMGV7kGTEZ2wJ8nlMfjaFcQHzhRJDFn7wSYlWQqSCBeRsixNHbjUsuSdEm2fSGGoSCPua8kTYDnvbe+xhKLMTxfeXbQcuNrtg8f6aSQyq8s5Rnj30yC47ToSDtleD6MQ7IlJumFKHKyQwYfop0N5IhbsiWz2VNIDzHw/V3BIKtgTnRRGC3YApyv5+IISGfI7q20H9gDwKQaB+hkkRpbHxUwiAJOevI2TWlCSxCXexlOmoL1KcS9M2aAVlKTuckZ8cZ8iaBydrYWDIJMIwiz2HKsIjt4kMZvLcijEZILw/QLvDPJWtMyJM+cFMaznCT4aUb/B8xMF6X3u0F7nswEu1pbfQkT2EguK8nx2uIbIxRDV52ItC7uPypY9Y9l4pBWU4dV57m4+3oJ0Mnbm0/f1crleT+fOXE4kKCyKIhcA9piISTIoC8wvXdkCxt6EQSkoJ7wNJG0AWAheN/QERUkmZF1sP2sp+JF6gqR+slDAa8INIEhfEkFZLujlBLprTt71gYJPNIIig1tdWON+33AuCHuB0grKQmG2ZrZfdJrNJeHQxRhCwS6FoNxkvQtPiwXXojNn8S41D5cyEJFesCCGYPbdbAqC0A3LJRWUm0VYzIC5cDJIV/D0S44jrPMfS0HvdIyJBGWxm/fWDLCapyNMJgivB1fjXC8pgBMTvHGTSBAiyIvdZ5JnLbgUT+MJxrwoBqEpTp2ZaXFo9yBjv5gKdTN4nyyDCBGO081m89ueZrx7EVuhnmDcWcBEWFpZlyiQ4lZhLAQ3lZrDtAgGnbj+4wkm64MbvxwWp2AaO3wwE2R/fwGGH/cdGxcrwa6cw2QIFvGRsxLMZeUNhPgJjpXgdw6728BBlxGnEY0XVzD2hXF08kngSbrdLr5gN4YcBGEC46LqdpHgndIU418ZJ5h5iYK4BLp4gh2cl54m+1kQDqE4ghojQaGZ8bUvsL6x4mInuMx2oQbWOAn0BbsMDDvrLA3BBC+BXVZ9ENJcmdkpAsycdJmVKOJ7Gvxfm9P2m+PG7Aq2GAkKze/u3JmY5iDlTw/BAK9AkeAzS0Hk2PmGpDsrAtwCRSX6zN16gl28UQnHUUx5ygDTThMTYSMI/7pcYr/rNJ1V2n7jb+xgdgQ7zr/d91Hn7zvt6QJ3ivfYlqjwbS5sai2fpp32zgwAIkE5bQQ3tcXNWgTvjaLTSv2zbUDUlXZKFCIDa4Vf3hG0lqmvSMGcKAlI8CEQRKst55t6rOl8p3+rM3BssqBcwZL/r9YcAGtpUyl27HX614RgRugnaH93BZu2g26Ckim64recwR3AYEDoBwVf9wSb9hh9RjQWCRVbYhYfFAKT/MwfCjZt7zGU45WN3VjLXmXyOSj0I+88IcGmPUCxAmBObZz2Oi17ms09v1R+EYIdz9B9DNXaPi3Zsu3lbRrfKYv0oxr8woKBoXtf1GzahZJhy06r1bKb03FmH+qCCd3gHiEIDYPLOe8GosVatJGmD/yHsFw8WBne8QvGYb8OBkjwj1LqHLzY3l1wbe6TGsxunQXEcR42z3rIcgvGsXF0jgseYoe2OffvF85OzTv2lNJvI1gJ/8LO4eO+YwBuFU4BtuAbymBEOduZ7gKeApidFq3fRjAig9CwGPe8AuruFycIJ4JB/oYArO3D/LUI6GwEo39r5/5NT2A2qbufx4kMQuz0L2BP6oFFlb77eeijU4Kwd+dYpsAU7YR6sYKdVhXvIWop6IF5laS3HemDUHCgnGzIFjL8TGVHb9YpJffzBU8PTLXMk4g2ThikDwlqsRmE2K1ZpoqAm1dZpA8RX6IutQxvJIRTe8mOjQiTjq5jCbZKtWk2F7ZQr8VMD4IrCBUri9QVAdJj0/nIBVutSsqK6ItVrQpTPTLBdLMIR855hbUeFNSgYA3/9ZXaNI1pET3FYFmvsBo6EwjCLNZXD2yv6dGGyKLFbGIICZpkglCxWnIfU8nKjnNWNfa1ucEVJB+3SrXugsFjLFALt8t6tZQafgYp3lqpi95XXujlgLlY1VMqTR+aEvUpVWqt6QNHIenuQ97+a9XIhxXSPHiCFAn081irC9MH/GfieruOpvOvVYd26eNmsE9Volsq1XpluXgwT+2aBt+znTjTVb1ezUIOwUQQUalW6/Xmcuo8DKyDTWJPzPzjLP6tqsgtKzkXV7DOqrVKtVar1+u1UneFHgny7996vVyuxBb0gj/NWM2DrWBAZQ/mzROQkmBx+F8QtH63oM5xfT2LI1VyoaS9cgAK5nP0DChpLxzQNDzBLPLMmoox5MCzkXcYhBAksGrcceDRqPzaGq0rAw7cGrVfK6ir6EOcvp53HKmhvaJ77zQt7zjSomo8IcGhUc07kpTQ+yYS/KPU844EjyohFW3kPULE0Ijf+yOowwp1BR+NWn5RpJhxTeU8QVNlP8zkd8YCasbN5ik34EXLO5g00FTTFxyov9DQS6AnCF7y7IUpofWtraD1+1KoK09gKwgHUj3viNhS097AriAYaekVaS0HvBFmRxBOFXnEkRJwBL0D+4LgDnbD428oNqF4dW8E3RMEN143TPPEZoVuvIKwIPhr6HlHxgbdeANRguDtdxhCPy5akLlhPQ+0nfo8FATPhkbXKtPzkoS6pryA44JgqGrFCTaew9Nc1zX1HpwSRLOFnlNtJUfXDH0ATgsC603R9LwjpUPT1MdDnbAgAPd94+cputX5bIZtoj5R527Un6YIi1N9PqzOo4KwTl3FH+KoQztFGUZk77gg/Pn9CFZq+pK6FyItmqYZRt+4eTiicVwQYj69qooBLZNgILZ/o0M5Rl81Xod3R3IXK4gY3D2+vOoHQaNTN3J5Q7z6/H32eQm4CRi6PPo8+dwH3AXcIh4C/gQMAkyEdTp6xH8j0tzI/8NLx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8" name="Picture 10" descr="http://www.aedweb.org/web/images/twitter-b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6172200"/>
            <a:ext cx="457200" cy="457200"/>
          </a:xfrm>
          <a:prstGeom prst="rect">
            <a:avLst/>
          </a:prstGeom>
          <a:noFill/>
        </p:spPr>
      </p:pic>
      <p:pic>
        <p:nvPicPr>
          <p:cNvPr id="10" name="9 Imagen" descr="OEGColorMed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33800" y="1981199"/>
            <a:ext cx="4724400" cy="3129149"/>
          </a:xfrm>
          <a:prstGeom prst="rect">
            <a:avLst/>
          </a:prstGeom>
        </p:spPr>
      </p:pic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826D06-B466-490D-A6E5-BC09D93A526D}" type="slidenum">
              <a:rPr lang="es-ES" smtClean="0"/>
              <a:pPr>
                <a:defRPr/>
              </a:pPr>
              <a:t>2</a:t>
            </a:fld>
            <a:endParaRPr lang="es-E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Ontology Engineering Group at a glance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228600" y="762000"/>
            <a:ext cx="4800600" cy="5562600"/>
          </a:xfrm>
        </p:spPr>
        <p:txBody>
          <a:bodyPr/>
          <a:lstStyle/>
          <a:p>
            <a:pPr>
              <a:buFont typeface="Wingdings" pitchFamily="2" charset="2"/>
              <a:buChar char="Ø"/>
              <a:defRPr/>
            </a:pPr>
            <a:r>
              <a:rPr lang="en-US" sz="1600" dirty="0" smtClean="0">
                <a:solidFill>
                  <a:srgbClr val="C00000"/>
                </a:solidFill>
              </a:rPr>
              <a:t>Created in1995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sz="1600" dirty="0" smtClean="0">
                <a:solidFill>
                  <a:srgbClr val="C00000"/>
                </a:solidFill>
              </a:rPr>
              <a:t>World-wide known in the research areas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1200" dirty="0" err="1" smtClean="0"/>
              <a:t>Ontologies</a:t>
            </a:r>
            <a:endParaRPr lang="en-US" sz="1200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n-US" sz="1200" dirty="0" smtClean="0"/>
              <a:t>Semantic Web and Linked Data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1200" dirty="0" smtClean="0"/>
              <a:t>Multilingual linked Data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1200" dirty="0" smtClean="0"/>
              <a:t>Open Data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1200" dirty="0" err="1" smtClean="0"/>
              <a:t>eScience</a:t>
            </a:r>
            <a:endParaRPr lang="en-US" sz="1400" dirty="0" smtClean="0"/>
          </a:p>
          <a:p>
            <a:pPr>
              <a:buFont typeface="Wingdings" pitchFamily="2" charset="2"/>
              <a:buChar char="Ø"/>
              <a:defRPr/>
            </a:pPr>
            <a:r>
              <a:rPr lang="en-US" sz="1600" b="1" dirty="0" smtClean="0">
                <a:solidFill>
                  <a:srgbClr val="C00000"/>
                </a:solidFill>
              </a:rPr>
              <a:t>Projects (&gt; 12M€)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1200" dirty="0" smtClean="0"/>
              <a:t>27 EU projects  (7 as coordinator)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1200" dirty="0" smtClean="0"/>
              <a:t>54 National Projects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1200" dirty="0" smtClean="0"/>
              <a:t>27 contracts with companies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1200" dirty="0" smtClean="0"/>
              <a:t>Awards: SUR IBM Watson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sz="1600" b="1" dirty="0" smtClean="0">
                <a:solidFill>
                  <a:srgbClr val="C00000"/>
                </a:solidFill>
              </a:rPr>
              <a:t>Publications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1200" dirty="0" smtClean="0"/>
              <a:t>106  journals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1200" dirty="0" smtClean="0"/>
              <a:t>362 International conferences and book chapters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1200" dirty="0" smtClean="0"/>
              <a:t>7 Books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sz="1600" b="1" dirty="0" smtClean="0">
                <a:solidFill>
                  <a:srgbClr val="C00000"/>
                </a:solidFill>
              </a:rPr>
              <a:t>Impact of publications </a:t>
            </a:r>
            <a:r>
              <a:rPr lang="en-US" sz="1600" b="1" dirty="0" smtClean="0">
                <a:hlinkClick r:id="rId3"/>
              </a:rPr>
              <a:t>H-index</a:t>
            </a:r>
            <a:endParaRPr lang="en-US" sz="1600" b="1" dirty="0" smtClean="0"/>
          </a:p>
          <a:p>
            <a:pPr lvl="1">
              <a:buFont typeface="Wingdings" pitchFamily="2" charset="2"/>
              <a:buChar char="§"/>
              <a:defRPr/>
            </a:pPr>
            <a:r>
              <a:rPr lang="es-ES" sz="1200" dirty="0" smtClean="0"/>
              <a:t>Asunción Gómez-Pérez (h:50, </a:t>
            </a:r>
            <a:r>
              <a:rPr lang="es-ES" sz="1200" dirty="0" err="1" smtClean="0"/>
              <a:t>citations</a:t>
            </a:r>
            <a:r>
              <a:rPr lang="es-ES" sz="1200" dirty="0" smtClean="0"/>
              <a:t> 15025)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s-ES" sz="1200" dirty="0" smtClean="0"/>
              <a:t>Oscar Corcho García (h: 36, </a:t>
            </a:r>
            <a:r>
              <a:rPr lang="es-ES" sz="1200" dirty="0" err="1" smtClean="0"/>
              <a:t>citations</a:t>
            </a:r>
            <a:r>
              <a:rPr lang="es-ES" sz="1200" dirty="0" smtClean="0"/>
              <a:t> 8258)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sz="1600" b="1" dirty="0" smtClean="0">
                <a:solidFill>
                  <a:srgbClr val="C00000"/>
                </a:solidFill>
              </a:rPr>
              <a:t>Services to the Spanish community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Host  </a:t>
            </a:r>
            <a:r>
              <a:rPr lang="en-US" sz="1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esDbpedia</a:t>
            </a: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lvl="1">
              <a:buFont typeface="Wingdings" pitchFamily="2" charset="2"/>
              <a:buChar char="§"/>
              <a:defRPr/>
            </a:pPr>
            <a:r>
              <a:rPr 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Host  linkeddata.es</a:t>
            </a:r>
          </a:p>
          <a:p>
            <a:pPr>
              <a:buFont typeface="Wingdings" pitchFamily="2" charset="2"/>
              <a:buChar char="§"/>
              <a:defRPr/>
            </a:pPr>
            <a:endParaRPr lang="es-ES" sz="1600" dirty="0" smtClean="0"/>
          </a:p>
        </p:txBody>
      </p:sp>
      <p:sp>
        <p:nvSpPr>
          <p:cNvPr id="19460" name="3 Marcador de contenido"/>
          <p:cNvSpPr>
            <a:spLocks noGrp="1"/>
          </p:cNvSpPr>
          <p:nvPr>
            <p:ph sz="half" idx="2"/>
          </p:nvPr>
        </p:nvSpPr>
        <p:spPr>
          <a:xfrm>
            <a:off x="4876800" y="762000"/>
            <a:ext cx="4114800" cy="52578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C00000"/>
                </a:solidFill>
              </a:rPr>
              <a:t>Awards and Prizes</a:t>
            </a:r>
          </a:p>
          <a:p>
            <a:pPr lvl="1">
              <a:buFont typeface="Wingdings" pitchFamily="2" charset="2"/>
              <a:buChar char="§"/>
            </a:pPr>
            <a:r>
              <a:rPr lang="en-US" sz="1200" dirty="0" err="1" smtClean="0"/>
              <a:t>Ada</a:t>
            </a:r>
            <a:r>
              <a:rPr lang="en-US" sz="1200" dirty="0" smtClean="0"/>
              <a:t> Byron, Fujitsu, Open data, ISWC</a:t>
            </a:r>
          </a:p>
          <a:p>
            <a:pPr lvl="1">
              <a:buFont typeface="Wingdings" pitchFamily="2" charset="2"/>
              <a:buChar char="§"/>
            </a:pPr>
            <a:r>
              <a:rPr lang="en-US" sz="1200" dirty="0" smtClean="0"/>
              <a:t>SUR Awards Watson for Tech. Watch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C00000"/>
                </a:solidFill>
              </a:rPr>
              <a:t>Supervision of students</a:t>
            </a:r>
          </a:p>
          <a:p>
            <a:pPr lvl="1">
              <a:buFont typeface="Wingdings" pitchFamily="2" charset="2"/>
              <a:buChar char="§"/>
            </a:pPr>
            <a:r>
              <a:rPr lang="en-US" sz="1200" dirty="0" smtClean="0"/>
              <a:t>28 </a:t>
            </a:r>
            <a:r>
              <a:rPr lang="en-US" sz="1200" dirty="0" err="1" smtClean="0"/>
              <a:t>Ph.D</a:t>
            </a:r>
            <a:r>
              <a:rPr lang="en-US" sz="1200" dirty="0" smtClean="0"/>
              <a:t> thesis (9  awarded best thesis prize)</a:t>
            </a:r>
          </a:p>
          <a:p>
            <a:pPr lvl="1">
              <a:buFont typeface="Wingdings" pitchFamily="2" charset="2"/>
              <a:buChar char="§"/>
            </a:pPr>
            <a:r>
              <a:rPr lang="en-US" sz="1200" dirty="0" smtClean="0"/>
              <a:t>&gt;150 MS.C thesis and BS.C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C00000"/>
                </a:solidFill>
              </a:rPr>
              <a:t>Events organization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1200" dirty="0" smtClean="0"/>
              <a:t>11 editions of the International Summer School on Ontological Engineering and the Semantic Web </a:t>
            </a:r>
          </a:p>
          <a:p>
            <a:pPr lvl="1">
              <a:buFont typeface="Wingdings" pitchFamily="2" charset="2"/>
              <a:buChar char="§"/>
            </a:pPr>
            <a:r>
              <a:rPr lang="en-US" sz="1200" dirty="0" smtClean="0"/>
              <a:t>&gt; 50 WS and tutorials 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C00000"/>
                </a:solidFill>
              </a:rPr>
              <a:t>Standardization activities 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/>
              <a:t>&gt;25 @ W3C, ISO, </a:t>
            </a:r>
            <a:r>
              <a:rPr lang="en-US" sz="1400" dirty="0" smtClean="0"/>
              <a:t>ETSI, OASIS</a:t>
            </a:r>
            <a:r>
              <a:rPr lang="en-US" sz="1400" dirty="0" smtClean="0"/>
              <a:t>, etc.</a:t>
            </a:r>
          </a:p>
          <a:p>
            <a:pPr>
              <a:buFont typeface="Wingdings" pitchFamily="2" charset="2"/>
              <a:buChar char="Ø"/>
            </a:pPr>
            <a:r>
              <a:rPr lang="es-ES" sz="1600" dirty="0" err="1" smtClean="0">
                <a:solidFill>
                  <a:srgbClr val="C00000"/>
                </a:solidFill>
              </a:rPr>
              <a:t>Mobility</a:t>
            </a:r>
            <a:endParaRPr lang="es-ES" sz="1800" dirty="0" smtClean="0">
              <a:solidFill>
                <a:srgbClr val="C00000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s-ES" sz="1200" dirty="0" err="1" smtClean="0"/>
              <a:t>PhD</a:t>
            </a:r>
            <a:r>
              <a:rPr lang="es-ES" sz="1200" dirty="0" smtClean="0"/>
              <a:t> </a:t>
            </a:r>
            <a:r>
              <a:rPr lang="es-ES" sz="1200" dirty="0" err="1" smtClean="0"/>
              <a:t>students</a:t>
            </a:r>
            <a:r>
              <a:rPr lang="es-ES" sz="1200" dirty="0" smtClean="0"/>
              <a:t>: 3-6 </a:t>
            </a:r>
            <a:r>
              <a:rPr lang="es-ES" sz="1200" dirty="0" err="1" smtClean="0"/>
              <a:t>months</a:t>
            </a:r>
            <a:r>
              <a:rPr lang="es-ES" sz="1200" dirty="0" smtClean="0"/>
              <a:t> </a:t>
            </a:r>
            <a:r>
              <a:rPr lang="es-ES" sz="1200" dirty="0" err="1" smtClean="0"/>
              <a:t>abroad</a:t>
            </a:r>
            <a:endParaRPr lang="es-ES" sz="1200" dirty="0" smtClean="0"/>
          </a:p>
          <a:p>
            <a:pPr lvl="1">
              <a:buFont typeface="Wingdings" pitchFamily="2" charset="2"/>
              <a:buChar char="§"/>
            </a:pPr>
            <a:r>
              <a:rPr lang="es-ES" sz="1200" dirty="0" err="1" smtClean="0"/>
              <a:t>Postdocs</a:t>
            </a:r>
            <a:r>
              <a:rPr lang="es-ES" sz="1200" dirty="0" smtClean="0"/>
              <a:t>: 1 </a:t>
            </a:r>
            <a:r>
              <a:rPr lang="es-ES" sz="1200" dirty="0" err="1" smtClean="0"/>
              <a:t>month</a:t>
            </a:r>
            <a:r>
              <a:rPr lang="es-ES" sz="1200" dirty="0" smtClean="0"/>
              <a:t> </a:t>
            </a:r>
            <a:r>
              <a:rPr lang="es-ES" sz="1200" dirty="0" err="1" smtClean="0"/>
              <a:t>every</a:t>
            </a:r>
            <a:r>
              <a:rPr lang="es-ES" sz="1200" dirty="0" smtClean="0"/>
              <a:t> 2 </a:t>
            </a:r>
            <a:r>
              <a:rPr lang="es-ES" sz="1200" dirty="0" err="1" smtClean="0"/>
              <a:t>years</a:t>
            </a:r>
            <a:endParaRPr lang="es-ES" sz="1200" dirty="0" smtClean="0"/>
          </a:p>
          <a:p>
            <a:pPr>
              <a:buFont typeface="Wingdings" pitchFamily="2" charset="2"/>
              <a:buChar char="Ø"/>
            </a:pPr>
            <a:r>
              <a:rPr lang="es-ES" sz="1600" dirty="0" err="1" smtClean="0">
                <a:solidFill>
                  <a:srgbClr val="C00000"/>
                </a:solidFill>
              </a:rPr>
              <a:t>Visibility</a:t>
            </a:r>
            <a:endParaRPr lang="es-ES" sz="1600" dirty="0" smtClean="0">
              <a:solidFill>
                <a:srgbClr val="C00000"/>
              </a:solidFill>
            </a:endParaRPr>
          </a:p>
          <a:p>
            <a:pPr lvl="1">
              <a:buFont typeface="Wingdings" pitchFamily="2" charset="2"/>
              <a:buChar char="§"/>
            </a:pPr>
            <a:r>
              <a:rPr lang="es-ES" sz="1200" dirty="0" err="1" smtClean="0"/>
              <a:t>Program</a:t>
            </a:r>
            <a:r>
              <a:rPr lang="es-ES" sz="1200" dirty="0" smtClean="0"/>
              <a:t> </a:t>
            </a:r>
            <a:r>
              <a:rPr lang="es-ES" sz="1200" dirty="0" err="1" smtClean="0"/>
              <a:t>chairs</a:t>
            </a:r>
            <a:r>
              <a:rPr lang="es-ES" sz="1200" dirty="0" smtClean="0"/>
              <a:t> of ESWC, ISWC, KCAP, EKAW, TKE, TIA</a:t>
            </a:r>
          </a:p>
          <a:p>
            <a:pPr lvl="1">
              <a:buFont typeface="Wingdings" pitchFamily="2" charset="2"/>
              <a:buChar char="§"/>
            </a:pPr>
            <a:r>
              <a:rPr lang="es-ES" sz="1200" dirty="0" smtClean="0"/>
              <a:t>Editorial </a:t>
            </a:r>
            <a:r>
              <a:rPr lang="es-ES" sz="1200" dirty="0" err="1" smtClean="0"/>
              <a:t>board</a:t>
            </a:r>
            <a:r>
              <a:rPr lang="es-ES" sz="1200" dirty="0" smtClean="0"/>
              <a:t> of </a:t>
            </a:r>
            <a:r>
              <a:rPr lang="es-ES" sz="1200" dirty="0" err="1" smtClean="0"/>
              <a:t>Journals</a:t>
            </a:r>
            <a:endParaRPr lang="es-ES" sz="1200" dirty="0" smtClean="0"/>
          </a:p>
          <a:p>
            <a:pPr lvl="1">
              <a:buFont typeface="Wingdings" pitchFamily="2" charset="2"/>
              <a:buChar char="§"/>
            </a:pPr>
            <a:r>
              <a:rPr lang="es-ES" sz="1200" dirty="0" err="1" smtClean="0"/>
              <a:t>Invited</a:t>
            </a:r>
            <a:r>
              <a:rPr lang="es-ES" sz="1200" dirty="0" smtClean="0"/>
              <a:t> </a:t>
            </a:r>
            <a:r>
              <a:rPr lang="es-ES" sz="1200" dirty="0" err="1" smtClean="0"/>
              <a:t>talks</a:t>
            </a:r>
            <a:r>
              <a:rPr lang="es-ES" sz="1200" dirty="0" smtClean="0"/>
              <a:t> at </a:t>
            </a:r>
            <a:r>
              <a:rPr lang="es-ES" sz="1200" dirty="0" err="1" smtClean="0"/>
              <a:t>conferences</a:t>
            </a:r>
            <a:r>
              <a:rPr lang="es-ES" sz="1200" dirty="0" smtClean="0"/>
              <a:t> and </a:t>
            </a:r>
            <a:r>
              <a:rPr lang="es-ES" sz="1200" dirty="0" err="1" smtClean="0"/>
              <a:t>events</a:t>
            </a:r>
            <a:endParaRPr lang="es-ES" sz="1200" dirty="0" smtClean="0"/>
          </a:p>
          <a:p>
            <a:pPr lvl="1">
              <a:buFont typeface="Wingdings" pitchFamily="2" charset="2"/>
              <a:buChar char="§"/>
            </a:pPr>
            <a:r>
              <a:rPr lang="es-ES" sz="1200" dirty="0" err="1" smtClean="0"/>
              <a:t>Programme</a:t>
            </a:r>
            <a:r>
              <a:rPr lang="es-ES" sz="1200" dirty="0" smtClean="0"/>
              <a:t> </a:t>
            </a:r>
            <a:r>
              <a:rPr lang="es-ES" sz="1200" dirty="0" err="1" smtClean="0"/>
              <a:t>Committee</a:t>
            </a:r>
            <a:r>
              <a:rPr lang="es-ES" sz="1200" dirty="0" smtClean="0"/>
              <a:t> </a:t>
            </a:r>
            <a:r>
              <a:rPr lang="es-ES" sz="1200" dirty="0" err="1" smtClean="0"/>
              <a:t>presence</a:t>
            </a:r>
            <a:r>
              <a:rPr lang="es-ES" sz="1200" dirty="0" smtClean="0"/>
              <a:t> </a:t>
            </a:r>
            <a:endParaRPr lang="en-US" sz="1600" dirty="0" smtClean="0"/>
          </a:p>
          <a:p>
            <a:endParaRPr lang="en-US" sz="1600" dirty="0" smtClean="0"/>
          </a:p>
        </p:txBody>
      </p:sp>
      <p:sp>
        <p:nvSpPr>
          <p:cNvPr id="19461" name="4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014DBF32-FB7B-46DF-B328-2FDA077E2EE4}" type="slidenum">
              <a:rPr lang="es-ES" smtClean="0">
                <a:latin typeface="Arial" pitchFamily="34" charset="0"/>
              </a:rPr>
              <a:pPr/>
              <a:t>3</a:t>
            </a:fld>
            <a:endParaRPr lang="es-ES" smtClean="0">
              <a:latin typeface="Arial" pitchFamily="34" charset="0"/>
            </a:endParaRPr>
          </a:p>
        </p:txBody>
      </p:sp>
      <p:sp>
        <p:nvSpPr>
          <p:cNvPr id="19462" name="5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s-ES">
                <a:latin typeface="Arial" pitchFamily="34" charset="0"/>
              </a:rPr>
              <a:t>Ontology Engineering Group</a:t>
            </a:r>
          </a:p>
        </p:txBody>
      </p:sp>
      <p:sp>
        <p:nvSpPr>
          <p:cNvPr id="12290" name="AutoShape 2" descr="data:image/jpeg;base64,/9j/4AAQSkZJRgABAQAAAQABAAD/2wCEAAkGBwgHBgkIBwgKCgkLDSIbDQwMDSAgIBwiICIiIyQkIyspNC0sJC4lMiUfIj0sLik2OjMuLzU4PDM0OCw3LisBCgoKDg0OGxAQGzAlICQtLzY0NjUwKywtLC8tLCw0LCwsLC0sLSwsLCwsLCwsMCwsLCwsLCwsLCwsLCwsLCwsLP/AABEIAEQASwMBEQACEQEDEQH/xAAaAAADAQEBAQAAAAAAAAAAAAAABAYFBwMC/8QANxAAAQMDAwIDBgQEBwAAAAAAAQIDBAAFEQYSITFRBxNBFCIyYXGBFSORoSQzQlIWYqKxwdLh/8QAGQEAAwEBAQAAAAAAAAAAAAAAAAEDAgQF/8QALREAAgICAQMCBQIHAAAAAAAAAAECEQMSIRMxQQRRIjJhcZEUQgUkM6HB4fD/2gAMAwEAAhEDEQA/AO40AFABQBLavvlwtkuMxDUww2tsqU++2VAkH4RgjHf/AGrm9XnnhgpQg5W64KYscZyalKuDynT16p0W3KtKi4p3b57TK+ePjR3z1GKvmjPWShxKuCWOUXTfK8iHhshHtFykW5JYtIAQWiNo8xJO4gemBgE+p+lc3osfqYYq9S7lfHN8fctnnhlO8KpV9ufsWEC7W+5KcTAmMyFN/GG15xXWSHaACgAoAKACgDL1DdVWiCl5toOuuOBLaVHAye5qWbLHDjeSXZG8cHOSivJNHXW4hmTZHcpd2qkuHDIUM/1kcdunXisr1Mf0/wCoSdV2St967GJRccnTf58E0m+21mdNm2h5Tcee2tT4jZy2rYBhSRwMnJ3iruGRZNpTqLVJOlz73/g5+tCvhX4/7+41FujVt0xc46GErkz4pWqFEeT+VuSE5USfiUTnA7frDH/LaY803JylSbXf6FnLdNwXgpNH6cuEGSzPupjtPIjbAxHzjnGcn5Y6Csel9JH022sm9nfJfLmll12SVIsK6iQUAFABQAUASmuBqJxtpiy2y23GI6CH2piM8+nqBiqY9P3EcvU/akTrEzX8CIlhvTNoERA4jsN4H2G7/iqa4vdkts68I8W9U22dKlm8tGwXFLP8U2trd5gH9p4O705B++K5PV/w2HqXByt6u1Tr8m8fqtNr4b7iFslSZKkvaN0LBSwlWW5k1rcokeoPGP1NdzSXzyIxbf8ATh+TeTc/E0qA/B7Vyepz/wBqxrh92U2z+yLqPLaUykuSWC4OFlCxjPrUDpTGqQwoA4jp60XDVWrdSR16gucNMSWvyg08cfzFADB9BXTJqMVwcsVtJ8nxeL9qTSarrpu93BctqRCX7HLBwpJIO0g9evHyNEYxlTQPI4OpGZHQ8jRn4+NYzGrkhR2w1Ss5wcDjOefnxWn81UZXybXyXdq8T40G3wouoY8v8TMVKlbGvjKh7uB1yqpPE32KrMlw+5mXi76W1y4HLip+1Srb7zyJDeCpA6p+vy61uO+Pt5Jz0yPnwbts8TbIHIsdVvnQYDp2xpTrGEH0qbxSKrLE9Z/ijZYl1egtR5kpEdWH5EdrKU46n5gd6FidWPrRujl2nnbCpie5ekylMu3hJi+zf3FK+v2xVpbLt7EI1LudRufiXAgSpDDdpukhmIva/IbYO1JHXnpUFjbOh5Eios19t15tjFxgyElh9OU7zg8HBBHcEEVhxadG1JNWcw0RebZYdY6peuktuOlySvYVev5iuldOSDlGNHFiyxjOWzMfWkheubzMuNvZWLbbYaiX1pxnaCf9R4x2rUI9NU+7J5J9Z3HshaDE0enRKn5ThRqAZ8otOr3ZB93j4f2pvfevAlLF078n1pe6Os69tV01SvBSzjz3h6FBShR/Uc/enOHwNRFjyvqpzDxKLGodWSpNjR7U0xFHnOsjIOM5P7gZpYlrH4gzz3n8Hg0X4qbzpuOzcdeRVQwElENUVO5JHAGBhWR0rPMZcRKOUZRpzH/C26WrTkS9Qb461Gkoe95Lo+IAYIHf6Us0XJpxH6fLGCam+SGS0HLW87HbykXYKQgdtiiBVa559iHU4bXuWbd3ut8t1zl3LVBtSUbkt2xhhOVDHTnk56ev2qTgotJKzojlcott19DL0yHGLJHbBUnaVcA/5lVuSVkoTdHZXNN2Vx1brlsiqcWolSi2OSeSa5N5e56HSh7Dgt8MRFxBFZEZacLaCBgg96Vu7HqqoSb01ZG1haLXECh0PlinvL3M9KHsYMnTDkvXyrjIiNuW4x9qt+MH3cYxW1kqFE3hvJs0U1us1ttiFogQmGEr+MIR1+tYcm+5WMIx7IWTpexJk+0ptUQPZzu8sU95VVi6ULuj1lWC0TJYlybdGdkA/wAxSBmkpySqxvHBu2gTYLQgKCbdGAUvcQEDr3o2fuCxxXg+zZbYZRlGBH88/wBewUtmPVXdAiy2xCdqYLAHYIo2YaR9h+kaI+V4i2eNOeZ9muDkSO8G5FwbZBaQo8YUc5/RJrWjMbxGHtbRBfXLRCtlzuDzK0h92IykoRux1JIOBnOQDS1dWPZXQrN8RIEWddYSLVd5L1sP5/s7CSMc5UDu6DHrj5A84erFuuw49rKObVCudutV0ucaUkkGGyklOPRW5ScUmmhqSasxtRazsNz0e08+m6CHcZPkOJipSHEEcqSrJ4BAIO3JweO9a0d0LdVZ86Em2K3TrxEZN6jvR0hS0XhWdjYzgI5JCR1wrmlqx7LsPRfEe0vvxg5CuceFKc2R7g/HAaWewOSeeeqRRoxdSPcX0dMnv6/1dHlS5DsZhxAYZccJSn3edo9M/Kk1Ssalbou6RoKAOWueHc5uTLY2JmW+TI3kG4ON9TnlIBCiO5q/UjX+jl6Ura7r7mpdtKXOXfGpFujRLcGnE/xzMhW9aE44UnAB6Y60lOKXJuUJN8cGZAj3leptZNWRERa31JS4ZCiMZCwCMA5xzxW2oqMXIknJzmojS9BT40SzxGjGnRIzShIjSXFJQVKPxYHxY7Gs9SLsp0pKq5FmNA3ZvT8KBiIHGLv56glw42bcccdfl+9PqRu/oZWKetfU3ZmkpM3VV1mvKbTDmwfKBCveB+n/ALWFNKKRR425t+KM3/CF+m2q2WC4KhN22A8FCQ0olagnOBjGB165rW8U215MdObSi+yN/T1hl27VF+uT/leRPWktbVZPAxz2rEpJxSKQi1Jt+SmqZUKACgAoAXYhRIz778eMy08+cvOIQAVY6ZPr1NNyb4YlFJ2kMUhhQAUAFABQAUA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2" name="AutoShape 4" descr="data:image/jpeg;base64,/9j/4AAQSkZJRgABAQAAAQABAAD/2wCEAAkGBwgHBgkIBwgKCgkLDSIbDQwMDSAgIBwiICIiIyQkIyspNC0sJC4lMiUfIj0sLik2OjMuLzU4PDM0OCw3LisBCgoKDg0OGxAQGzAlICQtLzY0NjUwKywtLC8tLCw0LCwsLC0sLSwsLCwsLCwsMCwsLCwsLCwsLCwsLCwsLCwsLP/AABEIAEQASwMBEQACEQEDEQH/xAAaAAADAQEBAQAAAAAAAAAAAAAABAYFBwMC/8QANxAAAQMDAwIDBgQEBwAAAAAAAQIDBAAFEQYSITFRBxNBFCIyYXGBFSORoSQzQlIWYqKxwdLh/8QAGQEAAwEBAQAAAAAAAAAAAAAAAAEDAgQF/8QALREAAgICAQMCBQIHAAAAAAAAAAECEQMSIRMxQQRRIjJhcZEUQgUkM6HB4fD/2gAMAwEAAhEDEQA/AO40AFABQBLavvlwtkuMxDUww2tsqU++2VAkH4RgjHf/AGrm9XnnhgpQg5W64KYscZyalKuDynT16p0W3KtKi4p3b57TK+ePjR3z1GKvmjPWShxKuCWOUXTfK8iHhshHtFykW5JYtIAQWiNo8xJO4gemBgE+p+lc3osfqYYq9S7lfHN8fctnnhlO8KpV9ufsWEC7W+5KcTAmMyFN/GG15xXWSHaACgAoAKACgDL1DdVWiCl5toOuuOBLaVHAye5qWbLHDjeSXZG8cHOSivJNHXW4hmTZHcpd2qkuHDIUM/1kcdunXisr1Mf0/wCoSdV2St967GJRccnTf58E0m+21mdNm2h5Tcee2tT4jZy2rYBhSRwMnJ3iruGRZNpTqLVJOlz73/g5+tCvhX4/7+41FujVt0xc46GErkz4pWqFEeT+VuSE5USfiUTnA7frDH/LaY803JylSbXf6FnLdNwXgpNH6cuEGSzPupjtPIjbAxHzjnGcn5Y6Csel9JH022sm9nfJfLmll12SVIsK6iQUAFABQAUASmuBqJxtpiy2y23GI6CH2piM8+nqBiqY9P3EcvU/akTrEzX8CIlhvTNoERA4jsN4H2G7/iqa4vdkts68I8W9U22dKlm8tGwXFLP8U2trd5gH9p4O705B++K5PV/w2HqXByt6u1Tr8m8fqtNr4b7iFslSZKkvaN0LBSwlWW5k1rcokeoPGP1NdzSXzyIxbf8ATh+TeTc/E0qA/B7Vyepz/wBqxrh92U2z+yLqPLaUykuSWC4OFlCxjPrUDpTGqQwoA4jp60XDVWrdSR16gucNMSWvyg08cfzFADB9BXTJqMVwcsVtJ8nxeL9qTSarrpu93BctqRCX7HLBwpJIO0g9evHyNEYxlTQPI4OpGZHQ8jRn4+NYzGrkhR2w1Ss5wcDjOefnxWn81UZXybXyXdq8T40G3wouoY8v8TMVKlbGvjKh7uB1yqpPE32KrMlw+5mXi76W1y4HLip+1Srb7zyJDeCpA6p+vy61uO+Pt5Jz0yPnwbts8TbIHIsdVvnQYDp2xpTrGEH0qbxSKrLE9Z/ijZYl1egtR5kpEdWH5EdrKU46n5gd6FidWPrRujl2nnbCpie5ekylMu3hJi+zf3FK+v2xVpbLt7EI1LudRufiXAgSpDDdpukhmIva/IbYO1JHXnpUFjbOh5Eios19t15tjFxgyElh9OU7zg8HBBHcEEVhxadG1JNWcw0RebZYdY6peuktuOlySvYVev5iuldOSDlGNHFiyxjOWzMfWkheubzMuNvZWLbbYaiX1pxnaCf9R4x2rUI9NU+7J5J9Z3HshaDE0enRKn5ThRqAZ8otOr3ZB93j4f2pvfevAlLF078n1pe6Os69tV01SvBSzjz3h6FBShR/Uc/enOHwNRFjyvqpzDxKLGodWSpNjR7U0xFHnOsjIOM5P7gZpYlrH4gzz3n8Hg0X4qbzpuOzcdeRVQwElENUVO5JHAGBhWR0rPMZcRKOUZRpzH/C26WrTkS9Qb461Gkoe95Lo+IAYIHf6Us0XJpxH6fLGCam+SGS0HLW87HbykXYKQgdtiiBVa559iHU4bXuWbd3ut8t1zl3LVBtSUbkt2xhhOVDHTnk56ev2qTgotJKzojlcott19DL0yHGLJHbBUnaVcA/5lVuSVkoTdHZXNN2Vx1brlsiqcWolSi2OSeSa5N5e56HSh7Dgt8MRFxBFZEZacLaCBgg96Vu7HqqoSb01ZG1haLXECh0PlinvL3M9KHsYMnTDkvXyrjIiNuW4x9qt+MH3cYxW1kqFE3hvJs0U1us1ttiFogQmGEr+MIR1+tYcm+5WMIx7IWTpexJk+0ptUQPZzu8sU95VVi6ULuj1lWC0TJYlybdGdkA/wAxSBmkpySqxvHBu2gTYLQgKCbdGAUvcQEDr3o2fuCxxXg+zZbYZRlGBH88/wBewUtmPVXdAiy2xCdqYLAHYIo2YaR9h+kaI+V4i2eNOeZ9muDkSO8G5FwbZBaQo8YUc5/RJrWjMbxGHtbRBfXLRCtlzuDzK0h92IykoRux1JIOBnOQDS1dWPZXQrN8RIEWddYSLVd5L1sP5/s7CSMc5UDu6DHrj5A84erFuuw49rKObVCudutV0ucaUkkGGyklOPRW5ScUmmhqSasxtRazsNz0e08+m6CHcZPkOJipSHEEcqSrJ4BAIO3JweO9a0d0LdVZ86Em2K3TrxEZN6jvR0hS0XhWdjYzgI5JCR1wrmlqx7LsPRfEe0vvxg5CuceFKc2R7g/HAaWewOSeeeqRRoxdSPcX0dMnv6/1dHlS5DsZhxAYZccJSn3edo9M/Kk1Ssalbou6RoKAOWueHc5uTLY2JmW+TI3kG4ON9TnlIBCiO5q/UjX+jl6Ura7r7mpdtKXOXfGpFujRLcGnE/xzMhW9aE44UnAB6Y60lOKXJuUJN8cGZAj3leptZNWRERa31JS4ZCiMZCwCMA5xzxW2oqMXIknJzmojS9BT40SzxGjGnRIzShIjSXFJQVKPxYHxY7Gs9SLsp0pKq5FmNA3ZvT8KBiIHGLv56glw42bcccdfl+9PqRu/oZWKetfU3ZmkpM3VV1mvKbTDmwfKBCveB+n/ALWFNKKRR425t+KM3/CF+m2q2WC4KhN22A8FCQ0olagnOBjGB165rW8U215MdObSi+yN/T1hl27VF+uT/leRPWktbVZPAxz2rEpJxSKQi1Jt+SmqZUKACgAoAXYhRIz778eMy08+cvOIQAVY6ZPr1NNyb4YlFJ2kMUhhQAUAFABQAUA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4" name="AutoShape 6" descr="data:image/jpeg;base64,/9j/4AAQSkZJRgABAQAAAQABAAD/2wCEAAkGBwgHBgkIBwgKCgkLDSIbDQwMDSAgIBwiICIiIyQkIyspNC0sJC4lMiUfIj0sLik2OjMuLzU4PDM0OCw3LisBCgoKDg0OGxAQGzAlICQtLzY0NjUwKywtLC8tLCw0LCwsLC0sLSwsLCwsLCwsMCwsLCwsLCwsLCwsLCwsLCwsLP/AABEIAEQASwMBEQACEQEDEQH/xAAaAAADAQEBAQAAAAAAAAAAAAAABAYFBwMC/8QANxAAAQMDAwIDBgQEBwAAAAAAAQIDBAAFEQYSITFRBxNBFCIyYXGBFSORoSQzQlIWYqKxwdLh/8QAGQEAAwEBAQAAAAAAAAAAAAAAAAEDAgQF/8QALREAAgICAQMCBQIHAAAAAAAAAAECEQMSIRMxQQRRIjJhcZEUQgUkM6HB4fD/2gAMAwEAAhEDEQA/AO40AFABQBLavvlwtkuMxDUww2tsqU++2VAkH4RgjHf/AGrm9XnnhgpQg5W64KYscZyalKuDynT16p0W3KtKi4p3b57TK+ePjR3z1GKvmjPWShxKuCWOUXTfK8iHhshHtFykW5JYtIAQWiNo8xJO4gemBgE+p+lc3osfqYYq9S7lfHN8fctnnhlO8KpV9ufsWEC7W+5KcTAmMyFN/GG15xXWSHaACgAoAKACgDL1DdVWiCl5toOuuOBLaVHAye5qWbLHDjeSXZG8cHOSivJNHXW4hmTZHcpd2qkuHDIUM/1kcdunXisr1Mf0/wCoSdV2St967GJRccnTf58E0m+21mdNm2h5Tcee2tT4jZy2rYBhSRwMnJ3iruGRZNpTqLVJOlz73/g5+tCvhX4/7+41FujVt0xc46GErkz4pWqFEeT+VuSE5USfiUTnA7frDH/LaY803JylSbXf6FnLdNwXgpNH6cuEGSzPupjtPIjbAxHzjnGcn5Y6Csel9JH022sm9nfJfLmll12SVIsK6iQUAFABQAUASmuBqJxtpiy2y23GI6CH2piM8+nqBiqY9P3EcvU/akTrEzX8CIlhvTNoERA4jsN4H2G7/iqa4vdkts68I8W9U22dKlm8tGwXFLP8U2trd5gH9p4O705B++K5PV/w2HqXByt6u1Tr8m8fqtNr4b7iFslSZKkvaN0LBSwlWW5k1rcokeoPGP1NdzSXzyIxbf8ATh+TeTc/E0qA/B7Vyepz/wBqxrh92U2z+yLqPLaUykuSWC4OFlCxjPrUDpTGqQwoA4jp60XDVWrdSR16gucNMSWvyg08cfzFADB9BXTJqMVwcsVtJ8nxeL9qTSarrpu93BctqRCX7HLBwpJIO0g9evHyNEYxlTQPI4OpGZHQ8jRn4+NYzGrkhR2w1Ss5wcDjOefnxWn81UZXybXyXdq8T40G3wouoY8v8TMVKlbGvjKh7uB1yqpPE32KrMlw+5mXi76W1y4HLip+1Srb7zyJDeCpA6p+vy61uO+Pt5Jz0yPnwbts8TbIHIsdVvnQYDp2xpTrGEH0qbxSKrLE9Z/ijZYl1egtR5kpEdWH5EdrKU46n5gd6FidWPrRujl2nnbCpie5ekylMu3hJi+zf3FK+v2xVpbLt7EI1LudRufiXAgSpDDdpukhmIva/IbYO1JHXnpUFjbOh5Eios19t15tjFxgyElh9OU7zg8HBBHcEEVhxadG1JNWcw0RebZYdY6peuktuOlySvYVev5iuldOSDlGNHFiyxjOWzMfWkheubzMuNvZWLbbYaiX1pxnaCf9R4x2rUI9NU+7J5J9Z3HshaDE0enRKn5ThRqAZ8otOr3ZB93j4f2pvfevAlLF078n1pe6Os69tV01SvBSzjz3h6FBShR/Uc/enOHwNRFjyvqpzDxKLGodWSpNjR7U0xFHnOsjIOM5P7gZpYlrH4gzz3n8Hg0X4qbzpuOzcdeRVQwElENUVO5JHAGBhWR0rPMZcRKOUZRpzH/C26WrTkS9Qb461Gkoe95Lo+IAYIHf6Us0XJpxH6fLGCam+SGS0HLW87HbykXYKQgdtiiBVa559iHU4bXuWbd3ut8t1zl3LVBtSUbkt2xhhOVDHTnk56ev2qTgotJKzojlcott19DL0yHGLJHbBUnaVcA/5lVuSVkoTdHZXNN2Vx1brlsiqcWolSi2OSeSa5N5e56HSh7Dgt8MRFxBFZEZacLaCBgg96Vu7HqqoSb01ZG1haLXECh0PlinvL3M9KHsYMnTDkvXyrjIiNuW4x9qt+MH3cYxW1kqFE3hvJs0U1us1ttiFogQmGEr+MIR1+tYcm+5WMIx7IWTpexJk+0ptUQPZzu8sU95VVi6ULuj1lWC0TJYlybdGdkA/wAxSBmkpySqxvHBu2gTYLQgKCbdGAUvcQEDr3o2fuCxxXg+zZbYZRlGBH88/wBewUtmPVXdAiy2xCdqYLAHYIo2YaR9h+kaI+V4i2eNOeZ9muDkSO8G5FwbZBaQo8YUc5/RJrWjMbxGHtbRBfXLRCtlzuDzK0h92IykoRux1JIOBnOQDS1dWPZXQrN8RIEWddYSLVd5L1sP5/s7CSMc5UDu6DHrj5A84erFuuw49rKObVCudutV0ucaUkkGGyklOPRW5ScUmmhqSasxtRazsNz0e08+m6CHcZPkOJipSHEEcqSrJ4BAIO3JweO9a0d0LdVZ86Em2K3TrxEZN6jvR0hS0XhWdjYzgI5JCR1wrmlqx7LsPRfEe0vvxg5CuceFKc2R7g/HAaWewOSeeeqRRoxdSPcX0dMnv6/1dHlS5DsZhxAYZccJSn3edo9M/Kk1Ssalbou6RoKAOWueHc5uTLY2JmW+TI3kG4ON9TnlIBCiO5q/UjX+jl6Ura7r7mpdtKXOXfGpFujRLcGnE/xzMhW9aE44UnAB6Y60lOKXJuUJN8cGZAj3leptZNWRERa31JS4ZCiMZCwCMA5xzxW2oqMXIknJzmojS9BT40SzxGjGnRIzShIjSXFJQVKPxYHxY7Gs9SLsp0pKq5FmNA3ZvT8KBiIHGLv56glw42bcccdfl+9PqRu/oZWKetfU3ZmkpM3VV1mvKbTDmwfKBCveB+n/ALWFNKKRR425t+KM3/CF+m2q2WC4KhN22A8FCQ0olagnOBjGB165rW8U215MdObSi+yN/T1hl27VF+uT/leRPWktbVZPAxz2rEpJxSKQi1Jt+SmqZUKACgAoAXYhRIz778eMy08+cvOIQAVY6ZPr1NNyb4YlFJ2kMUhhQAUAFABQAUA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6" name="Picture 8" descr="http://es.dbpedia.org/images/logoesdbpedia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5715000"/>
            <a:ext cx="762000" cy="685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Diagrama"/>
          <p:cNvGraphicFramePr/>
          <p:nvPr>
            <p:extLst>
              <p:ext uri="{D42A27DB-BD31-4B8C-83A1-F6EECF244321}">
                <p14:modId xmlns:p14="http://schemas.microsoft.com/office/powerpoint/2010/main" val="2013135414"/>
              </p:ext>
            </p:extLst>
          </p:nvPr>
        </p:nvGraphicFramePr>
        <p:xfrm>
          <a:off x="152400" y="838200"/>
          <a:ext cx="8915400" cy="5653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4800" y="4648200"/>
            <a:ext cx="1930399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81400" y="3357554"/>
            <a:ext cx="2029714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22804" y="3964777"/>
            <a:ext cx="1722120" cy="14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Research</a:t>
            </a:r>
            <a:r>
              <a:rPr lang="es-ES" dirty="0" smtClean="0"/>
              <a:t> </a:t>
            </a:r>
            <a:r>
              <a:rPr lang="es-ES" dirty="0" err="1" smtClean="0"/>
              <a:t>Areas</a:t>
            </a:r>
            <a:endParaRPr lang="es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5837081" y="312420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1995</a:t>
            </a:r>
            <a:endParaRPr lang="es-ES" sz="1600" dirty="0"/>
          </a:p>
        </p:txBody>
      </p:sp>
      <p:sp>
        <p:nvSpPr>
          <p:cNvPr id="10" name="9 CuadroTexto"/>
          <p:cNvSpPr txBox="1"/>
          <p:nvPr/>
        </p:nvSpPr>
        <p:spPr>
          <a:xfrm>
            <a:off x="6141881" y="601980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1997</a:t>
            </a:r>
            <a:endParaRPr lang="es-ES" sz="1600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733800" y="601980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2000</a:t>
            </a:r>
            <a:endParaRPr lang="es-ES" sz="1600" dirty="0"/>
          </a:p>
        </p:txBody>
      </p:sp>
      <p:sp>
        <p:nvSpPr>
          <p:cNvPr id="12" name="11 CuadroTexto"/>
          <p:cNvSpPr txBox="1"/>
          <p:nvPr/>
        </p:nvSpPr>
        <p:spPr>
          <a:xfrm>
            <a:off x="3810000" y="99060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2004</a:t>
            </a:r>
            <a:endParaRPr lang="es-ES" sz="1600" dirty="0"/>
          </a:p>
        </p:txBody>
      </p:sp>
      <p:sp>
        <p:nvSpPr>
          <p:cNvPr id="13" name="12 CuadroTexto"/>
          <p:cNvSpPr txBox="1"/>
          <p:nvPr/>
        </p:nvSpPr>
        <p:spPr>
          <a:xfrm>
            <a:off x="6218081" y="99060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2008</a:t>
            </a:r>
            <a:endParaRPr lang="es-ES" sz="1600" dirty="0"/>
          </a:p>
        </p:txBody>
      </p:sp>
      <p:pic>
        <p:nvPicPr>
          <p:cNvPr id="15" name="Picture 6" descr="RO-cartoon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11711" y="1023514"/>
            <a:ext cx="2064744" cy="156728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14" name="Picture 1033" descr="SMe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607" y="1023514"/>
            <a:ext cx="875455" cy="108012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304800" y="6629400"/>
            <a:ext cx="3657600" cy="228600"/>
          </a:xfrm>
        </p:spPr>
        <p:txBody>
          <a:bodyPr/>
          <a:lstStyle/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>
          <a:xfrm>
            <a:off x="4267200" y="6629400"/>
            <a:ext cx="685800" cy="228600"/>
          </a:xfrm>
        </p:spPr>
        <p:txBody>
          <a:bodyPr/>
          <a:lstStyle/>
          <a:p>
            <a:pPr>
              <a:defRPr/>
            </a:pPr>
            <a:fld id="{A899CD37-B8DF-4FD6-B12F-9B2FDC92B701}" type="slidenum">
              <a:rPr lang="es-ES" smtClean="0"/>
              <a:pPr>
                <a:defRPr/>
              </a:pPr>
              <a:t>4</a:t>
            </a:fld>
            <a:endParaRPr lang="es-ES"/>
          </a:p>
        </p:txBody>
      </p:sp>
      <p:pic>
        <p:nvPicPr>
          <p:cNvPr id="17" name="Picture 2" descr="http://richard.cyganiak.de/2007/10/lod/lod-datasets_2011-09-19_colored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38200" y="1143000"/>
            <a:ext cx="1371600" cy="1127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4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083E9A2-5B9F-440C-A3CC-A038F492006E}" type="slidenum">
              <a:rPr lang="es-ES" smtClean="0"/>
              <a:pPr/>
              <a:t>5</a:t>
            </a:fld>
            <a:endParaRPr lang="es-ES" dirty="0" smtClean="0"/>
          </a:p>
        </p:txBody>
      </p:sp>
      <p:sp>
        <p:nvSpPr>
          <p:cNvPr id="1536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mtClean="0"/>
              <a:t>Ontological Engineering</a:t>
            </a:r>
          </a:p>
        </p:txBody>
      </p:sp>
      <p:pic>
        <p:nvPicPr>
          <p:cNvPr id="15365" name="Picture 12" descr="scenarios"/>
          <p:cNvPicPr>
            <a:picLocks noGrp="1" noChangeArrowheads="1"/>
          </p:cNvPicPr>
          <p:nvPr>
            <p:ph type="clipArt" sz="half" idx="2"/>
          </p:nvPr>
        </p:nvPicPr>
        <p:blipFill>
          <a:blip r:embed="rId2" cstate="print"/>
          <a:srcRect b="1399"/>
          <a:stretch>
            <a:fillRect/>
          </a:stretch>
        </p:blipFill>
        <p:spPr>
          <a:xfrm>
            <a:off x="0" y="3810000"/>
            <a:ext cx="2514600" cy="1905000"/>
          </a:xfrm>
          <a:noFill/>
        </p:spPr>
      </p:pic>
      <p:sp>
        <p:nvSpPr>
          <p:cNvPr id="15367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838200"/>
            <a:ext cx="4648200" cy="5257800"/>
          </a:xfrm>
        </p:spPr>
        <p:txBody>
          <a:bodyPr/>
          <a:lstStyle/>
          <a:p>
            <a:pPr marL="176213" indent="-176213" eaLnBrk="1" hangingPunct="1"/>
            <a:r>
              <a:rPr lang="es-ES" sz="1800" dirty="0" smtClean="0">
                <a:solidFill>
                  <a:srgbClr val="C00000"/>
                </a:solidFill>
              </a:rPr>
              <a:t>METHONTOLOGY  and </a:t>
            </a:r>
            <a:r>
              <a:rPr lang="es-ES" sz="1800" dirty="0" err="1" smtClean="0">
                <a:solidFill>
                  <a:srgbClr val="C00000"/>
                </a:solidFill>
              </a:rPr>
              <a:t>NeOn</a:t>
            </a:r>
            <a:r>
              <a:rPr lang="es-ES" sz="1800" dirty="0" smtClean="0">
                <a:solidFill>
                  <a:srgbClr val="C00000"/>
                </a:solidFill>
              </a:rPr>
              <a:t> </a:t>
            </a:r>
            <a:r>
              <a:rPr lang="es-ES" sz="1800" dirty="0" err="1" smtClean="0">
                <a:solidFill>
                  <a:srgbClr val="C00000"/>
                </a:solidFill>
              </a:rPr>
              <a:t>methodologies</a:t>
            </a:r>
            <a:r>
              <a:rPr lang="es-ES" sz="1800" dirty="0" smtClean="0">
                <a:solidFill>
                  <a:srgbClr val="C00000"/>
                </a:solidFill>
              </a:rPr>
              <a:t> </a:t>
            </a:r>
            <a:r>
              <a:rPr lang="es-ES" sz="1800" dirty="0" err="1" smtClean="0">
                <a:solidFill>
                  <a:srgbClr val="C00000"/>
                </a:solidFill>
              </a:rPr>
              <a:t>for</a:t>
            </a:r>
            <a:r>
              <a:rPr lang="es-ES" sz="1800" dirty="0" smtClean="0">
                <a:solidFill>
                  <a:srgbClr val="C00000"/>
                </a:solidFill>
              </a:rPr>
              <a:t> building Networks of </a:t>
            </a:r>
            <a:r>
              <a:rPr lang="es-ES" sz="1800" dirty="0" err="1" smtClean="0">
                <a:solidFill>
                  <a:srgbClr val="C00000"/>
                </a:solidFill>
              </a:rPr>
              <a:t>Ontologies</a:t>
            </a:r>
            <a:r>
              <a:rPr lang="es-ES" sz="1800" dirty="0" smtClean="0">
                <a:solidFill>
                  <a:srgbClr val="C00000"/>
                </a:solidFill>
              </a:rPr>
              <a:t> </a:t>
            </a:r>
          </a:p>
          <a:p>
            <a:pPr marL="576263" lvl="1" indent="-176213" eaLnBrk="1" hangingPunct="1"/>
            <a:r>
              <a:rPr lang="es-ES" sz="1800" dirty="0" err="1" smtClean="0"/>
              <a:t>world-wide</a:t>
            </a:r>
            <a:r>
              <a:rPr lang="es-ES" sz="1800" dirty="0" smtClean="0"/>
              <a:t> </a:t>
            </a:r>
            <a:r>
              <a:rPr lang="es-ES" sz="1800" dirty="0" err="1" smtClean="0"/>
              <a:t>used</a:t>
            </a:r>
            <a:endParaRPr lang="es-ES" sz="1800" dirty="0" smtClean="0"/>
          </a:p>
          <a:p>
            <a:pPr eaLnBrk="1" hangingPunct="1"/>
            <a:r>
              <a:rPr lang="es-ES" sz="1800" dirty="0" err="1" smtClean="0"/>
              <a:t>Ontology</a:t>
            </a:r>
            <a:r>
              <a:rPr lang="es-ES" sz="1800" dirty="0" smtClean="0"/>
              <a:t> </a:t>
            </a:r>
            <a:r>
              <a:rPr lang="es-ES" sz="1800" dirty="0" err="1" smtClean="0"/>
              <a:t>Evaluation</a:t>
            </a:r>
            <a:r>
              <a:rPr lang="es-ES" sz="1800" dirty="0" smtClean="0"/>
              <a:t> </a:t>
            </a:r>
          </a:p>
          <a:p>
            <a:pPr lvl="1" eaLnBrk="1" hangingPunct="1"/>
            <a:r>
              <a:rPr lang="es-ES" sz="1800" dirty="0" err="1" smtClean="0"/>
              <a:t>Oops</a:t>
            </a:r>
            <a:r>
              <a:rPr lang="es-ES" sz="1800" dirty="0" smtClean="0"/>
              <a:t>!  (2.000 </a:t>
            </a:r>
            <a:r>
              <a:rPr lang="es-ES" sz="1800" dirty="0" err="1" smtClean="0"/>
              <a:t>users</a:t>
            </a:r>
            <a:r>
              <a:rPr lang="es-ES" sz="1800" dirty="0" smtClean="0"/>
              <a:t>, &gt; 50 </a:t>
            </a:r>
            <a:r>
              <a:rPr lang="es-ES" sz="1800" dirty="0" err="1" smtClean="0"/>
              <a:t>countries</a:t>
            </a:r>
            <a:r>
              <a:rPr lang="es-ES" sz="1800" dirty="0" smtClean="0"/>
              <a:t>)</a:t>
            </a:r>
          </a:p>
          <a:p>
            <a:pPr eaLnBrk="1" hangingPunct="1"/>
            <a:r>
              <a:rPr lang="es-ES" sz="1800" dirty="0" err="1" smtClean="0"/>
              <a:t>Vocabulary</a:t>
            </a:r>
            <a:r>
              <a:rPr lang="es-ES" sz="1800" dirty="0" smtClean="0"/>
              <a:t> </a:t>
            </a:r>
            <a:r>
              <a:rPr lang="es-ES" sz="1800" dirty="0" err="1" smtClean="0"/>
              <a:t>publishing</a:t>
            </a:r>
            <a:endParaRPr lang="es-ES" sz="1800" dirty="0" smtClean="0"/>
          </a:p>
          <a:p>
            <a:pPr lvl="1" eaLnBrk="1" hangingPunct="1"/>
            <a:r>
              <a:rPr lang="es-ES" sz="1800" dirty="0" err="1" smtClean="0"/>
              <a:t>Widoco</a:t>
            </a:r>
            <a:endParaRPr lang="es-ES" sz="1800" dirty="0" smtClean="0"/>
          </a:p>
          <a:p>
            <a:pPr eaLnBrk="1" hangingPunct="1"/>
            <a:endParaRPr lang="es-ES" sz="2000" dirty="0" smtClean="0"/>
          </a:p>
        </p:txBody>
      </p:sp>
      <p:pic>
        <p:nvPicPr>
          <p:cNvPr id="2" name="Imagen 1" descr="logoOOP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562600"/>
            <a:ext cx="1320800" cy="990600"/>
          </a:xfrm>
          <a:prstGeom prst="rect">
            <a:avLst/>
          </a:prstGeom>
        </p:spPr>
      </p:pic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4" cstate="print"/>
          <a:srcRect l="10000" t="12500" r="12500" b="48798"/>
          <a:stretch>
            <a:fillRect/>
          </a:stretch>
        </p:blipFill>
        <p:spPr bwMode="auto">
          <a:xfrm>
            <a:off x="2133600" y="5410200"/>
            <a:ext cx="267031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 l="1875" t="17969" r="4375" b="3906"/>
          <a:stretch>
            <a:fillRect/>
          </a:stretch>
        </p:blipFill>
        <p:spPr bwMode="auto">
          <a:xfrm>
            <a:off x="2667000" y="3733800"/>
            <a:ext cx="21717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2 Marcador de texto"/>
          <p:cNvSpPr txBox="1">
            <a:spLocks/>
          </p:cNvSpPr>
          <p:nvPr/>
        </p:nvSpPr>
        <p:spPr bwMode="auto">
          <a:xfrm>
            <a:off x="5029200" y="838200"/>
            <a:ext cx="4419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2000" dirty="0" err="1" smtClean="0">
                <a:solidFill>
                  <a:srgbClr val="C00000"/>
                </a:solidFill>
                <a:latin typeface="+mn-lt"/>
              </a:rPr>
              <a:t>Ontologies</a:t>
            </a:r>
            <a:endParaRPr lang="es-ES" sz="2000" dirty="0" smtClean="0">
              <a:solidFill>
                <a:srgbClr val="C00000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ES" sz="2000" dirty="0" err="1" smtClean="0">
                <a:solidFill>
                  <a:srgbClr val="4D4D4D"/>
                </a:solidFill>
                <a:latin typeface="+mn-lt"/>
              </a:rPr>
              <a:t>Metadata</a:t>
            </a:r>
            <a:r>
              <a:rPr lang="es-ES" sz="2000" dirty="0" smtClean="0">
                <a:solidFill>
                  <a:srgbClr val="4D4D4D"/>
                </a:solidFill>
                <a:latin typeface="+mn-lt"/>
              </a:rPr>
              <a:t> </a:t>
            </a:r>
            <a:r>
              <a:rPr lang="es-ES" sz="2000" dirty="0" err="1" smtClean="0">
                <a:solidFill>
                  <a:srgbClr val="4D4D4D"/>
                </a:solidFill>
                <a:latin typeface="+mn-lt"/>
              </a:rPr>
              <a:t>Vocabularies</a:t>
            </a:r>
            <a:r>
              <a:rPr lang="es-ES" sz="2000" dirty="0" smtClean="0">
                <a:solidFill>
                  <a:srgbClr val="4D4D4D"/>
                </a:solidFill>
                <a:latin typeface="+mn-lt"/>
              </a:rPr>
              <a:t> (@W3C)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ES" sz="2000" dirty="0" err="1" smtClean="0">
                <a:solidFill>
                  <a:srgbClr val="4D4D4D"/>
                </a:solidFill>
                <a:latin typeface="+mn-lt"/>
              </a:rPr>
              <a:t>Provenance</a:t>
            </a:r>
            <a:r>
              <a:rPr lang="es-ES" sz="2000" dirty="0" smtClean="0">
                <a:solidFill>
                  <a:srgbClr val="4D4D4D"/>
                </a:solidFill>
                <a:latin typeface="+mn-lt"/>
              </a:rPr>
              <a:t>  (@W3C)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ES" sz="2000" dirty="0" err="1" smtClean="0">
                <a:solidFill>
                  <a:srgbClr val="4D4D4D"/>
                </a:solidFill>
                <a:latin typeface="+mn-lt"/>
              </a:rPr>
              <a:t>Geography</a:t>
            </a:r>
            <a:r>
              <a:rPr lang="es-ES" sz="2000" dirty="0" smtClean="0">
                <a:solidFill>
                  <a:srgbClr val="4D4D4D"/>
                </a:solidFill>
                <a:latin typeface="+mn-lt"/>
              </a:rPr>
              <a:t>  (@IGN, CENIG)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ES" sz="2000" dirty="0" smtClean="0">
                <a:solidFill>
                  <a:srgbClr val="4D4D4D"/>
                </a:solidFill>
                <a:latin typeface="+mn-lt"/>
              </a:rPr>
              <a:t>(</a:t>
            </a:r>
            <a:r>
              <a:rPr lang="es-ES" sz="2000" dirty="0" err="1" smtClean="0">
                <a:solidFill>
                  <a:srgbClr val="4D4D4D"/>
                </a:solidFill>
                <a:latin typeface="+mn-lt"/>
              </a:rPr>
              <a:t>Multi</a:t>
            </a:r>
            <a:r>
              <a:rPr lang="es-ES" sz="2000" dirty="0" smtClean="0">
                <a:solidFill>
                  <a:srgbClr val="4D4D4D"/>
                </a:solidFill>
                <a:latin typeface="+mn-lt"/>
              </a:rPr>
              <a:t>)-Media </a:t>
            </a:r>
            <a:r>
              <a:rPr lang="en-US" sz="2000" dirty="0" smtClean="0">
                <a:solidFill>
                  <a:srgbClr val="4D4D4D"/>
                </a:solidFill>
                <a:latin typeface="+mn-lt"/>
              </a:rPr>
              <a:t>(@W3C)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ES" sz="2000" dirty="0" err="1" smtClean="0">
                <a:solidFill>
                  <a:srgbClr val="4D4D4D"/>
                </a:solidFill>
                <a:latin typeface="+mn-lt"/>
              </a:rPr>
              <a:t>Knowledge</a:t>
            </a:r>
            <a:r>
              <a:rPr lang="es-ES" sz="2000" dirty="0" smtClean="0">
                <a:solidFill>
                  <a:srgbClr val="4D4D4D"/>
                </a:solidFill>
                <a:latin typeface="+mn-lt"/>
              </a:rPr>
              <a:t> Management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ES" sz="2000" dirty="0" smtClean="0">
                <a:solidFill>
                  <a:srgbClr val="4D4D4D"/>
                </a:solidFill>
                <a:latin typeface="+mn-lt"/>
              </a:rPr>
              <a:t>Software </a:t>
            </a:r>
            <a:r>
              <a:rPr lang="es-ES" sz="2000" dirty="0" err="1" smtClean="0">
                <a:solidFill>
                  <a:srgbClr val="4D4D4D"/>
                </a:solidFill>
                <a:latin typeface="+mn-lt"/>
              </a:rPr>
              <a:t>Engineering</a:t>
            </a:r>
            <a:r>
              <a:rPr lang="es-ES" sz="2000" dirty="0" smtClean="0">
                <a:solidFill>
                  <a:srgbClr val="4D4D4D"/>
                </a:solidFill>
                <a:latin typeface="+mn-lt"/>
              </a:rPr>
              <a:t> (OSLC@OASIS)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ES" sz="2000" dirty="0" err="1" smtClean="0">
                <a:solidFill>
                  <a:srgbClr val="4D4D4D"/>
                </a:solidFill>
                <a:latin typeface="+mn-lt"/>
              </a:rPr>
              <a:t>Tourism</a:t>
            </a:r>
            <a:r>
              <a:rPr lang="es-ES" sz="2000" dirty="0" smtClean="0">
                <a:solidFill>
                  <a:srgbClr val="4D4D4D"/>
                </a:solidFill>
                <a:latin typeface="+mn-lt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ES" sz="2000" dirty="0" err="1" smtClean="0">
                <a:solidFill>
                  <a:srgbClr val="4D4D4D"/>
                </a:solidFill>
                <a:latin typeface="+mn-lt"/>
              </a:rPr>
              <a:t>User</a:t>
            </a:r>
            <a:r>
              <a:rPr lang="es-ES" sz="2000" dirty="0" smtClean="0">
                <a:solidFill>
                  <a:srgbClr val="4D4D4D"/>
                </a:solidFill>
                <a:latin typeface="+mn-lt"/>
              </a:rPr>
              <a:t> </a:t>
            </a:r>
            <a:r>
              <a:rPr lang="es-ES" sz="2000" dirty="0" err="1" smtClean="0">
                <a:solidFill>
                  <a:srgbClr val="4D4D4D"/>
                </a:solidFill>
                <a:latin typeface="+mn-lt"/>
              </a:rPr>
              <a:t>experience</a:t>
            </a:r>
            <a:endParaRPr lang="es-ES" sz="2000" dirty="0" smtClean="0">
              <a:solidFill>
                <a:srgbClr val="4D4D4D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ES" sz="2000" dirty="0" smtClean="0">
                <a:solidFill>
                  <a:srgbClr val="4D4D4D"/>
                </a:solidFill>
                <a:latin typeface="+mn-lt"/>
              </a:rPr>
              <a:t>Internet of </a:t>
            </a:r>
            <a:r>
              <a:rPr lang="es-ES" sz="2000" dirty="0" err="1" smtClean="0">
                <a:solidFill>
                  <a:srgbClr val="4D4D4D"/>
                </a:solidFill>
                <a:latin typeface="+mn-lt"/>
              </a:rPr>
              <a:t>Things</a:t>
            </a:r>
            <a:r>
              <a:rPr lang="es-ES" sz="2000" dirty="0" smtClean="0">
                <a:solidFill>
                  <a:srgbClr val="4D4D4D"/>
                </a:solidFill>
                <a:latin typeface="+mn-lt"/>
              </a:rPr>
              <a:t> (@W3C)</a:t>
            </a:r>
            <a:endParaRPr lang="en-US" sz="2000" dirty="0" smtClean="0">
              <a:solidFill>
                <a:srgbClr val="4D4D4D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srgbClr val="4D4D4D"/>
                </a:solidFill>
                <a:latin typeface="+mn-lt"/>
              </a:rPr>
              <a:t>AENOR vocab. for smart cities </a:t>
            </a:r>
            <a:endParaRPr lang="es-ES" sz="2000" dirty="0" smtClean="0">
              <a:solidFill>
                <a:srgbClr val="4D4D4D"/>
              </a:solidFill>
              <a:latin typeface="+mn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ES" sz="2000" dirty="0" err="1" smtClean="0">
                <a:solidFill>
                  <a:srgbClr val="4D4D4D"/>
                </a:solidFill>
                <a:latin typeface="+mn-lt"/>
              </a:rPr>
              <a:t>Libraries</a:t>
            </a:r>
            <a:r>
              <a:rPr lang="es-ES" sz="2000" dirty="0" smtClean="0">
                <a:solidFill>
                  <a:srgbClr val="4D4D4D"/>
                </a:solidFill>
                <a:latin typeface="+mn-lt"/>
              </a:rPr>
              <a:t> (@BNE)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ES" sz="2000" dirty="0" err="1" smtClean="0">
                <a:solidFill>
                  <a:srgbClr val="4D4D4D"/>
                </a:solidFill>
                <a:latin typeface="+mn-lt"/>
              </a:rPr>
              <a:t>Health</a:t>
            </a:r>
            <a:r>
              <a:rPr lang="es-ES" sz="2000" dirty="0" smtClean="0">
                <a:solidFill>
                  <a:srgbClr val="4D4D4D"/>
                </a:solidFill>
                <a:latin typeface="+mn-lt"/>
              </a:rPr>
              <a:t> (@WHO)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ES" sz="2000" dirty="0" smtClean="0">
                <a:solidFill>
                  <a:srgbClr val="4D4D4D"/>
                </a:solidFill>
                <a:latin typeface="+mn-lt"/>
              </a:rPr>
              <a:t>e-</a:t>
            </a:r>
            <a:r>
              <a:rPr lang="es-ES" sz="2000" dirty="0" err="1" smtClean="0">
                <a:solidFill>
                  <a:srgbClr val="4D4D4D"/>
                </a:solidFill>
                <a:latin typeface="+mn-lt"/>
              </a:rPr>
              <a:t>Science</a:t>
            </a:r>
            <a:r>
              <a:rPr lang="es-ES" sz="2000" dirty="0" smtClean="0">
                <a:solidFill>
                  <a:srgbClr val="4D4D4D"/>
                </a:solidFill>
                <a:latin typeface="+mn-lt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ES" sz="2000" dirty="0" smtClean="0">
                <a:solidFill>
                  <a:srgbClr val="4D4D4D"/>
                </a:solidFill>
                <a:latin typeface="+mn-lt"/>
              </a:rPr>
              <a:t>…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Data-</a:t>
            </a:r>
            <a:r>
              <a:rPr lang="es-ES" dirty="0" err="1" smtClean="0"/>
              <a:t>driven</a:t>
            </a:r>
            <a:r>
              <a:rPr lang="es-ES" dirty="0" smtClean="0"/>
              <a:t> </a:t>
            </a:r>
            <a:r>
              <a:rPr lang="es-ES" dirty="0" err="1" smtClean="0"/>
              <a:t>language</a:t>
            </a:r>
            <a:r>
              <a:rPr lang="es-ES" dirty="0" smtClean="0"/>
              <a:t> </a:t>
            </a:r>
            <a:r>
              <a:rPr lang="es-ES" dirty="0" err="1" smtClean="0"/>
              <a:t>technologies</a:t>
            </a:r>
            <a:r>
              <a:rPr lang="es-ES" dirty="0" smtClean="0"/>
              <a:t>, </a:t>
            </a:r>
            <a:r>
              <a:rPr lang="es-ES" dirty="0" err="1" smtClean="0"/>
              <a:t>mainly</a:t>
            </a:r>
            <a:r>
              <a:rPr lang="es-ES" dirty="0" smtClean="0"/>
              <a:t> </a:t>
            </a:r>
            <a:r>
              <a:rPr lang="es-ES" dirty="0" err="1" smtClean="0"/>
              <a:t>Spanish</a:t>
            </a:r>
            <a:endParaRPr lang="es-ES" dirty="0" smtClean="0"/>
          </a:p>
        </p:txBody>
      </p:sp>
      <p:sp>
        <p:nvSpPr>
          <p:cNvPr id="3" name="2 Marcador de texto"/>
          <p:cNvSpPr>
            <a:spLocks noGrp="1"/>
          </p:cNvSpPr>
          <p:nvPr>
            <p:ph sz="half" idx="1"/>
          </p:nvPr>
        </p:nvSpPr>
        <p:spPr>
          <a:xfrm>
            <a:off x="381000" y="685800"/>
            <a:ext cx="4114800" cy="6019800"/>
          </a:xfrm>
        </p:spPr>
        <p:txBody>
          <a:bodyPr/>
          <a:lstStyle/>
          <a:p>
            <a:pPr>
              <a:buFontTx/>
              <a:buAutoNum type="arabicPeriod"/>
            </a:pPr>
            <a:r>
              <a:rPr lang="en-US" sz="1800" b="1" dirty="0" smtClean="0">
                <a:solidFill>
                  <a:srgbClr val="C00000"/>
                </a:solidFill>
              </a:rPr>
              <a:t>Terminology</a:t>
            </a:r>
          </a:p>
          <a:p>
            <a:pPr marL="742950" lvl="2" indent="-342900"/>
            <a:r>
              <a:rPr lang="en-US" sz="1200" dirty="0" smtClean="0">
                <a:solidFill>
                  <a:srgbClr val="7F7F7F"/>
                </a:solidFill>
                <a:ea typeface="+mn-ea"/>
                <a:cs typeface="+mn-cs"/>
              </a:rPr>
              <a:t>Corpus management </a:t>
            </a:r>
          </a:p>
          <a:p>
            <a:pPr marL="742950" lvl="2" indent="-342900"/>
            <a:r>
              <a:rPr lang="en-US" sz="1200" dirty="0" smtClean="0">
                <a:solidFill>
                  <a:srgbClr val="7F7F7F"/>
                </a:solidFill>
                <a:ea typeface="+mn-ea"/>
                <a:cs typeface="+mn-cs"/>
              </a:rPr>
              <a:t>Lexical database with 3,000 Spanish nouns Meaning-Text Theory )</a:t>
            </a:r>
          </a:p>
          <a:p>
            <a:pPr marL="742950" lvl="2" indent="-342900"/>
            <a:r>
              <a:rPr lang="en-US" sz="1200" dirty="0" smtClean="0">
                <a:solidFill>
                  <a:srgbClr val="7F7F7F"/>
                </a:solidFill>
                <a:ea typeface="+mn-ea"/>
                <a:cs typeface="+mn-cs"/>
              </a:rPr>
              <a:t>Terminology generation from RDF sources (</a:t>
            </a:r>
            <a:r>
              <a:rPr lang="en-US" sz="1200" dirty="0" err="1" smtClean="0">
                <a:solidFill>
                  <a:srgbClr val="7F7F7F"/>
                </a:solidFill>
                <a:ea typeface="+mn-ea"/>
                <a:cs typeface="+mn-cs"/>
              </a:rPr>
              <a:t>esDBpedia</a:t>
            </a:r>
            <a:r>
              <a:rPr lang="en-US" sz="1200" dirty="0" smtClean="0">
                <a:solidFill>
                  <a:srgbClr val="7F7F7F"/>
                </a:solidFill>
                <a:ea typeface="+mn-ea"/>
                <a:cs typeface="+mn-cs"/>
              </a:rPr>
              <a:t>, datos.bne.es, etc.)</a:t>
            </a:r>
          </a:p>
          <a:p>
            <a:pPr marL="742950" lvl="2" indent="-342900"/>
            <a:r>
              <a:rPr lang="en-US" sz="1200" dirty="0" smtClean="0">
                <a:solidFill>
                  <a:srgbClr val="7F7F7F"/>
                </a:solidFill>
                <a:ea typeface="+mn-ea"/>
                <a:cs typeface="+mn-cs"/>
              </a:rPr>
              <a:t>Alignments of terminologies</a:t>
            </a:r>
          </a:p>
          <a:p>
            <a:pPr marL="742950" lvl="2" indent="-342900"/>
            <a:r>
              <a:rPr lang="en-US" sz="1200" dirty="0" smtClean="0">
                <a:solidFill>
                  <a:srgbClr val="7F7F7F"/>
                </a:solidFill>
                <a:ea typeface="+mn-ea"/>
                <a:cs typeface="+mn-cs"/>
              </a:rPr>
              <a:t>Semantic grounding of terminologies </a:t>
            </a:r>
          </a:p>
          <a:p>
            <a:pPr>
              <a:buFontTx/>
              <a:buAutoNum type="arabicPeriod"/>
            </a:pPr>
            <a:r>
              <a:rPr lang="en-US" sz="1800" b="1" dirty="0" smtClean="0">
                <a:solidFill>
                  <a:srgbClr val="C00000"/>
                </a:solidFill>
              </a:rPr>
              <a:t>Word Sense Disambiguation</a:t>
            </a:r>
          </a:p>
          <a:p>
            <a:pPr marL="742950" lvl="2" indent="-342900"/>
            <a:r>
              <a:rPr lang="en-US" sz="1200" dirty="0" smtClean="0">
                <a:solidFill>
                  <a:srgbClr val="7F7F7F"/>
                </a:solidFill>
                <a:ea typeface="+mn-ea"/>
                <a:cs typeface="+mn-cs"/>
              </a:rPr>
              <a:t>Multilingual and Monolingual</a:t>
            </a:r>
          </a:p>
          <a:p>
            <a:pPr marL="742950" lvl="2" indent="-342900"/>
            <a:r>
              <a:rPr lang="en-US" sz="1200" dirty="0" smtClean="0">
                <a:solidFill>
                  <a:srgbClr val="7F7F7F"/>
                </a:solidFill>
                <a:ea typeface="+mn-ea"/>
                <a:cs typeface="+mn-cs"/>
              </a:rPr>
              <a:t>Semantic disambiguation of </a:t>
            </a:r>
            <a:r>
              <a:rPr lang="en-US" sz="1200" dirty="0" err="1" smtClean="0">
                <a:solidFill>
                  <a:srgbClr val="7F7F7F"/>
                </a:solidFill>
                <a:ea typeface="+mn-ea"/>
                <a:cs typeface="+mn-cs"/>
              </a:rPr>
              <a:t>folksonomies</a:t>
            </a:r>
            <a:r>
              <a:rPr lang="en-US" sz="1200" dirty="0" smtClean="0">
                <a:solidFill>
                  <a:srgbClr val="7F7F7F"/>
                </a:solidFill>
                <a:ea typeface="+mn-ea"/>
                <a:cs typeface="+mn-cs"/>
              </a:rPr>
              <a:t> (Sem4Tags)</a:t>
            </a:r>
          </a:p>
          <a:p>
            <a:pPr>
              <a:buFontTx/>
              <a:buAutoNum type="arabicPeriod"/>
            </a:pPr>
            <a:r>
              <a:rPr lang="en-US" sz="1800" b="1" dirty="0" smtClean="0">
                <a:solidFill>
                  <a:srgbClr val="C00000"/>
                </a:solidFill>
              </a:rPr>
              <a:t>Annotation and Linking</a:t>
            </a:r>
          </a:p>
          <a:p>
            <a:pPr marL="742950" lvl="2" indent="-342900"/>
            <a:r>
              <a:rPr lang="en-US" sz="1200" dirty="0" smtClean="0">
                <a:solidFill>
                  <a:srgbClr val="7F7F7F"/>
                </a:solidFill>
                <a:ea typeface="+mn-ea"/>
                <a:cs typeface="+mn-cs"/>
              </a:rPr>
              <a:t>Multilingual and Monolingual </a:t>
            </a:r>
            <a:r>
              <a:rPr lang="en-US" sz="1200" dirty="0" smtClean="0">
                <a:solidFill>
                  <a:srgbClr val="7F7F7F"/>
                </a:solidFill>
                <a:ea typeface="+mn-ea"/>
                <a:cs typeface="+mn-cs"/>
              </a:rPr>
              <a:t>NER</a:t>
            </a:r>
            <a:endParaRPr lang="en-US" sz="1200" dirty="0" smtClean="0">
              <a:solidFill>
                <a:srgbClr val="7F7F7F"/>
              </a:solidFill>
              <a:ea typeface="+mn-ea"/>
              <a:cs typeface="+mn-cs"/>
            </a:endParaRPr>
          </a:p>
          <a:p>
            <a:pPr marL="742950" lvl="2" indent="-342900"/>
            <a:r>
              <a:rPr lang="en-US" sz="1200" dirty="0" smtClean="0">
                <a:solidFill>
                  <a:srgbClr val="7F7F7F"/>
                </a:solidFill>
                <a:ea typeface="+mn-ea"/>
                <a:cs typeface="+mn-cs"/>
              </a:rPr>
              <a:t>Cross-media (text, images, …)</a:t>
            </a:r>
          </a:p>
          <a:p>
            <a:pPr marL="742950" lvl="2" indent="-342900"/>
            <a:r>
              <a:rPr lang="en-US" sz="1200" dirty="0" smtClean="0">
                <a:solidFill>
                  <a:srgbClr val="7F7F7F"/>
                </a:solidFill>
                <a:ea typeface="+mn-ea"/>
                <a:cs typeface="+mn-cs"/>
              </a:rPr>
              <a:t>Linguistic Linked Data </a:t>
            </a:r>
          </a:p>
          <a:p>
            <a:pPr>
              <a:buFontTx/>
              <a:buAutoNum type="arabicPeriod"/>
            </a:pPr>
            <a:r>
              <a:rPr lang="en-US" sz="1800" b="1" dirty="0" smtClean="0">
                <a:solidFill>
                  <a:srgbClr val="C00000"/>
                </a:solidFill>
              </a:rPr>
              <a:t>Opinion Mining</a:t>
            </a:r>
          </a:p>
          <a:p>
            <a:pPr lvl="1"/>
            <a:r>
              <a:rPr lang="en-US" sz="1200" dirty="0" smtClean="0">
                <a:solidFill>
                  <a:srgbClr val="7F7F7F"/>
                </a:solidFill>
              </a:rPr>
              <a:t>Sentiment analysis in Spanish over </a:t>
            </a:r>
            <a:r>
              <a:rPr lang="en-US" sz="1200" dirty="0" err="1" smtClean="0">
                <a:solidFill>
                  <a:srgbClr val="7F7F7F"/>
                </a:solidFill>
              </a:rPr>
              <a:t>microblogs</a:t>
            </a:r>
            <a:r>
              <a:rPr lang="en-US" sz="1200" dirty="0" smtClean="0">
                <a:solidFill>
                  <a:srgbClr val="7F7F7F"/>
                </a:solidFill>
              </a:rPr>
              <a:t> and tweets </a:t>
            </a:r>
          </a:p>
          <a:p>
            <a:pPr lvl="1"/>
            <a:r>
              <a:rPr lang="en-US" sz="1200" dirty="0" smtClean="0">
                <a:solidFill>
                  <a:srgbClr val="7F7F7F"/>
                </a:solidFill>
              </a:rPr>
              <a:t>Time-based analysis of events in tweets.</a:t>
            </a:r>
          </a:p>
          <a:p>
            <a:pPr>
              <a:buFontTx/>
              <a:buAutoNum type="arabicPeriod"/>
            </a:pPr>
            <a:r>
              <a:rPr lang="en-US" sz="1800" b="1" dirty="0" smtClean="0">
                <a:solidFill>
                  <a:srgbClr val="C00000"/>
                </a:solidFill>
              </a:rPr>
              <a:t>Text Mining</a:t>
            </a:r>
          </a:p>
          <a:p>
            <a:pPr lvl="1"/>
            <a:r>
              <a:rPr lang="en-US" sz="1200" dirty="0" smtClean="0">
                <a:solidFill>
                  <a:srgbClr val="7F7F7F"/>
                </a:solidFill>
              </a:rPr>
              <a:t>Text Classification and mining</a:t>
            </a:r>
          </a:p>
          <a:p>
            <a:pPr lvl="1"/>
            <a:r>
              <a:rPr lang="en-US" sz="1200" dirty="0" smtClean="0">
                <a:solidFill>
                  <a:srgbClr val="7F7F7F"/>
                </a:solidFill>
              </a:rPr>
              <a:t>Text Annotation</a:t>
            </a:r>
          </a:p>
          <a:p>
            <a:pPr lvl="1"/>
            <a:r>
              <a:rPr lang="en-US" sz="1200" dirty="0" smtClean="0">
                <a:solidFill>
                  <a:srgbClr val="7F7F7F"/>
                </a:solidFill>
              </a:rPr>
              <a:t>SPARQL queries structure analysis</a:t>
            </a:r>
          </a:p>
          <a:p>
            <a:pPr lvl="1">
              <a:buFontTx/>
              <a:buAutoNum type="arabicPeriod"/>
            </a:pPr>
            <a:endParaRPr lang="en-US" sz="1100" dirty="0" smtClean="0">
              <a:solidFill>
                <a:srgbClr val="7F7F7F"/>
              </a:solidFill>
            </a:endParaRPr>
          </a:p>
          <a:p>
            <a:pPr lvl="1"/>
            <a:endParaRPr lang="en-US" sz="1100" dirty="0" smtClean="0">
              <a:solidFill>
                <a:srgbClr val="7F7F7F"/>
              </a:solidFill>
            </a:endParaRPr>
          </a:p>
          <a:p>
            <a:pPr>
              <a:buNone/>
            </a:pPr>
            <a:endParaRPr lang="en-US" sz="1800" dirty="0" smtClean="0">
              <a:solidFill>
                <a:srgbClr val="7F7F7F"/>
              </a:solidFill>
            </a:endParaRPr>
          </a:p>
          <a:p>
            <a:pPr>
              <a:buFontTx/>
              <a:buAutoNum type="arabicPeriod"/>
            </a:pPr>
            <a:endParaRPr lang="en-US" sz="1800" b="1" dirty="0" smtClean="0">
              <a:solidFill>
                <a:srgbClr val="7F7F7F"/>
              </a:solidFill>
            </a:endParaRPr>
          </a:p>
          <a:p>
            <a:pPr>
              <a:buFontTx/>
              <a:buAutoNum type="arabicPeriod"/>
            </a:pPr>
            <a:endParaRPr lang="en-US" sz="1800" b="1" dirty="0" smtClean="0">
              <a:solidFill>
                <a:srgbClr val="7F7F7F"/>
              </a:solidFill>
            </a:endParaRPr>
          </a:p>
          <a:p>
            <a:pPr>
              <a:buFontTx/>
              <a:buAutoNum type="arabicPeriod"/>
            </a:pPr>
            <a:endParaRPr lang="en-US" sz="1800" b="1" dirty="0" smtClean="0">
              <a:solidFill>
                <a:srgbClr val="7F7F7F"/>
              </a:solidFill>
            </a:endParaRPr>
          </a:p>
          <a:p>
            <a:pPr>
              <a:buFontTx/>
              <a:buAutoNum type="arabicPeriod"/>
            </a:pPr>
            <a:endParaRPr lang="en-US" sz="1800" dirty="0" smtClean="0">
              <a:solidFill>
                <a:srgbClr val="7F7F7F"/>
              </a:solidFill>
            </a:endParaRPr>
          </a:p>
        </p:txBody>
      </p:sp>
      <p:sp>
        <p:nvSpPr>
          <p:cNvPr id="10" name="9 Marcador de contenido"/>
          <p:cNvSpPr>
            <a:spLocks noGrp="1"/>
          </p:cNvSpPr>
          <p:nvPr>
            <p:ph sz="half" idx="2"/>
          </p:nvPr>
        </p:nvSpPr>
        <p:spPr>
          <a:xfrm>
            <a:off x="5105400" y="838200"/>
            <a:ext cx="3962400" cy="5257800"/>
          </a:xfrm>
        </p:spPr>
        <p:txBody>
          <a:bodyPr/>
          <a:lstStyle/>
          <a:p>
            <a:pPr>
              <a:buFont typeface="+mj-lt"/>
              <a:buAutoNum type="arabicPeriod" startAt="6"/>
            </a:pPr>
            <a:r>
              <a:rPr lang="en-US" sz="1800" b="1" dirty="0" smtClean="0">
                <a:solidFill>
                  <a:srgbClr val="C00000"/>
                </a:solidFill>
              </a:rPr>
              <a:t>Guided Question Answering  on </a:t>
            </a:r>
            <a:r>
              <a:rPr lang="en-US" sz="1800" b="1" dirty="0" err="1" smtClean="0">
                <a:solidFill>
                  <a:srgbClr val="C00000"/>
                </a:solidFill>
              </a:rPr>
              <a:t>esDBpedia</a:t>
            </a:r>
            <a:endParaRPr lang="en-US" sz="1800" b="1" dirty="0" smtClean="0">
              <a:solidFill>
                <a:srgbClr val="C00000"/>
              </a:solidFill>
            </a:endParaRPr>
          </a:p>
          <a:p>
            <a:pPr lvl="1"/>
            <a:r>
              <a:rPr lang="en-US" sz="1200" dirty="0" smtClean="0">
                <a:solidFill>
                  <a:srgbClr val="7F7F7F"/>
                </a:solidFill>
                <a:ea typeface="+mn-ea"/>
                <a:cs typeface="+mn-cs"/>
              </a:rPr>
              <a:t>Query classification</a:t>
            </a:r>
          </a:p>
          <a:p>
            <a:pPr lvl="1"/>
            <a:r>
              <a:rPr lang="en-US" sz="1200" dirty="0" smtClean="0">
                <a:solidFill>
                  <a:srgbClr val="7F7F7F"/>
                </a:solidFill>
                <a:ea typeface="+mn-ea"/>
                <a:cs typeface="+mn-cs"/>
              </a:rPr>
              <a:t>Frequency-based  User Questions </a:t>
            </a:r>
            <a:r>
              <a:rPr lang="en-US" sz="1200" dirty="0" smtClean="0">
                <a:solidFill>
                  <a:srgbClr val="7F7F7F"/>
                </a:solidFill>
                <a:ea typeface="+mn-ea"/>
                <a:cs typeface="+mn-cs"/>
              </a:rPr>
              <a:t>Patterns</a:t>
            </a:r>
            <a:endParaRPr lang="en-US" sz="1200" dirty="0" smtClean="0">
              <a:solidFill>
                <a:srgbClr val="7F7F7F"/>
              </a:solidFill>
              <a:ea typeface="+mn-ea"/>
              <a:cs typeface="+mn-cs"/>
            </a:endParaRPr>
          </a:p>
          <a:p>
            <a:pPr lvl="1"/>
            <a:r>
              <a:rPr lang="en-US" sz="1200" dirty="0" smtClean="0">
                <a:solidFill>
                  <a:srgbClr val="7F7F7F"/>
                </a:solidFill>
                <a:ea typeface="+mn-ea"/>
                <a:cs typeface="+mn-cs"/>
              </a:rPr>
              <a:t>Guided Natural Language Query completion</a:t>
            </a:r>
          </a:p>
          <a:p>
            <a:pPr>
              <a:buFont typeface="+mj-lt"/>
              <a:buAutoNum type="arabicPeriod" startAt="6"/>
            </a:pPr>
            <a:r>
              <a:rPr lang="en-US" sz="1800" b="1" dirty="0" smtClean="0">
                <a:solidFill>
                  <a:srgbClr val="C00000"/>
                </a:solidFill>
              </a:rPr>
              <a:t>Information </a:t>
            </a:r>
            <a:r>
              <a:rPr lang="en-US" sz="1800" b="1" dirty="0" smtClean="0">
                <a:solidFill>
                  <a:srgbClr val="C00000"/>
                </a:solidFill>
              </a:rPr>
              <a:t>Extraction</a:t>
            </a:r>
            <a:endParaRPr lang="en-US" sz="1800" b="1" dirty="0" smtClean="0">
              <a:solidFill>
                <a:srgbClr val="C00000"/>
              </a:solidFill>
            </a:endParaRPr>
          </a:p>
          <a:p>
            <a:pPr lvl="1"/>
            <a:r>
              <a:rPr lang="en-US" sz="1200" dirty="0" smtClean="0">
                <a:solidFill>
                  <a:srgbClr val="7F7F7F"/>
                </a:solidFill>
                <a:ea typeface="+mn-ea"/>
                <a:cs typeface="+mn-cs"/>
              </a:rPr>
              <a:t>Ruled based systems	</a:t>
            </a:r>
          </a:p>
          <a:p>
            <a:pPr lvl="1"/>
            <a:r>
              <a:rPr lang="en-US" sz="1200" dirty="0" smtClean="0">
                <a:solidFill>
                  <a:srgbClr val="7F7F7F"/>
                </a:solidFill>
                <a:ea typeface="+mn-ea"/>
                <a:cs typeface="+mn-cs"/>
              </a:rPr>
              <a:t>Relation extraction and scoring</a:t>
            </a:r>
          </a:p>
          <a:p>
            <a:pPr eaLnBrk="1" hangingPunct="1">
              <a:buFont typeface="+mj-lt"/>
              <a:buAutoNum type="arabicPeriod" startAt="8"/>
              <a:defRPr/>
            </a:pPr>
            <a:r>
              <a:rPr lang="en-US" sz="1800" b="1" dirty="0">
                <a:solidFill>
                  <a:srgbClr val="C00000"/>
                </a:solidFill>
              </a:rPr>
              <a:t>Multilingualism</a:t>
            </a:r>
          </a:p>
          <a:p>
            <a:pPr lvl="1" eaLnBrk="1" hangingPunct="1">
              <a:defRPr/>
            </a:pPr>
            <a:r>
              <a:rPr lang="en-US" sz="1200" dirty="0">
                <a:solidFill>
                  <a:srgbClr val="7F7F7F"/>
                </a:solidFill>
              </a:rPr>
              <a:t>Linguistic models for ontologies</a:t>
            </a:r>
          </a:p>
          <a:p>
            <a:pPr lvl="1" eaLnBrk="1" hangingPunct="1">
              <a:defRPr/>
            </a:pPr>
            <a:r>
              <a:rPr lang="en-US" sz="1200" dirty="0">
                <a:solidFill>
                  <a:srgbClr val="7F7F7F"/>
                </a:solidFill>
              </a:rPr>
              <a:t>Ontology localization</a:t>
            </a:r>
          </a:p>
          <a:p>
            <a:pPr lvl="1" eaLnBrk="1" hangingPunct="1">
              <a:defRPr/>
            </a:pPr>
            <a:r>
              <a:rPr lang="en-US" sz="1200" dirty="0">
                <a:solidFill>
                  <a:srgbClr val="7F7F7F"/>
                </a:solidFill>
              </a:rPr>
              <a:t>Multilingual </a:t>
            </a:r>
            <a:r>
              <a:rPr lang="en-US" sz="1200" dirty="0" err="1">
                <a:solidFill>
                  <a:srgbClr val="7F7F7F"/>
                </a:solidFill>
              </a:rPr>
              <a:t>lexico</a:t>
            </a:r>
            <a:r>
              <a:rPr lang="en-US" sz="1200" dirty="0">
                <a:solidFill>
                  <a:srgbClr val="7F7F7F"/>
                </a:solidFill>
              </a:rPr>
              <a:t>-syntactic patterns</a:t>
            </a:r>
          </a:p>
          <a:p>
            <a:pPr lvl="1" eaLnBrk="1" hangingPunct="1">
              <a:defRPr/>
            </a:pPr>
            <a:r>
              <a:rPr lang="en-US" sz="1200" dirty="0">
                <a:solidFill>
                  <a:srgbClr val="7F7F7F"/>
                </a:solidFill>
              </a:rPr>
              <a:t>Generation and publications of Language Resources</a:t>
            </a:r>
          </a:p>
          <a:p>
            <a:pPr lvl="1" eaLnBrk="1" hangingPunct="1">
              <a:defRPr/>
            </a:pPr>
            <a:r>
              <a:rPr lang="en-US" sz="1200" dirty="0" err="1">
                <a:solidFill>
                  <a:srgbClr val="7F7F7F"/>
                </a:solidFill>
              </a:rPr>
              <a:t>Crosslingual</a:t>
            </a:r>
            <a:r>
              <a:rPr lang="en-US" sz="1200" dirty="0">
                <a:solidFill>
                  <a:srgbClr val="7F7F7F"/>
                </a:solidFill>
              </a:rPr>
              <a:t> </a:t>
            </a:r>
            <a:r>
              <a:rPr lang="en-US" sz="1200" dirty="0" smtClean="0">
                <a:solidFill>
                  <a:srgbClr val="7F7F7F"/>
                </a:solidFill>
              </a:rPr>
              <a:t>linking</a:t>
            </a:r>
            <a:endParaRPr lang="en-US" sz="1200" b="1" dirty="0" smtClean="0">
              <a:solidFill>
                <a:srgbClr val="C00000"/>
              </a:solidFill>
            </a:endParaRPr>
          </a:p>
          <a:p>
            <a:pPr>
              <a:buFont typeface="+mj-lt"/>
              <a:buAutoNum type="arabicPeriod" startAt="9"/>
            </a:pPr>
            <a:r>
              <a:rPr lang="en-US" sz="1800" b="1" dirty="0" smtClean="0">
                <a:solidFill>
                  <a:srgbClr val="C00000"/>
                </a:solidFill>
              </a:rPr>
              <a:t>In </a:t>
            </a:r>
            <a:r>
              <a:rPr lang="en-US" sz="1800" b="1" dirty="0" smtClean="0">
                <a:solidFill>
                  <a:srgbClr val="C00000"/>
                </a:solidFill>
              </a:rPr>
              <a:t>use</a:t>
            </a:r>
          </a:p>
          <a:p>
            <a:pPr lvl="1">
              <a:buFontTx/>
              <a:buAutoNum type="arabicPeriod"/>
            </a:pPr>
            <a:r>
              <a:rPr lang="es-ES" sz="1200" dirty="0" err="1" smtClean="0">
                <a:solidFill>
                  <a:srgbClr val="7F7F7F"/>
                </a:solidFill>
                <a:ea typeface="+mn-ea"/>
                <a:cs typeface="+mn-cs"/>
              </a:rPr>
              <a:t>Text</a:t>
            </a:r>
            <a:r>
              <a:rPr lang="es-ES" sz="1200" dirty="0" smtClean="0">
                <a:solidFill>
                  <a:srgbClr val="7F7F7F"/>
                </a:solidFill>
                <a:ea typeface="+mn-ea"/>
                <a:cs typeface="+mn-cs"/>
              </a:rPr>
              <a:t> </a:t>
            </a:r>
            <a:r>
              <a:rPr lang="es-ES" sz="1200" dirty="0" err="1" smtClean="0">
                <a:solidFill>
                  <a:srgbClr val="7F7F7F"/>
                </a:solidFill>
                <a:ea typeface="+mn-ea"/>
                <a:cs typeface="+mn-cs"/>
              </a:rPr>
              <a:t>annotation</a:t>
            </a:r>
            <a:r>
              <a:rPr lang="es-ES" sz="1200" dirty="0" smtClean="0">
                <a:solidFill>
                  <a:srgbClr val="7F7F7F"/>
                </a:solidFill>
                <a:ea typeface="+mn-ea"/>
                <a:cs typeface="+mn-cs"/>
              </a:rPr>
              <a:t> </a:t>
            </a:r>
            <a:r>
              <a:rPr lang="es-ES" sz="1200" dirty="0" err="1" smtClean="0">
                <a:solidFill>
                  <a:srgbClr val="7F7F7F"/>
                </a:solidFill>
                <a:ea typeface="+mn-ea"/>
                <a:cs typeface="+mn-cs"/>
              </a:rPr>
              <a:t>for</a:t>
            </a:r>
            <a:r>
              <a:rPr lang="es-ES" sz="1200" dirty="0" smtClean="0">
                <a:solidFill>
                  <a:srgbClr val="7F7F7F"/>
                </a:solidFill>
                <a:ea typeface="+mn-ea"/>
                <a:cs typeface="+mn-cs"/>
              </a:rPr>
              <a:t> </a:t>
            </a:r>
            <a:r>
              <a:rPr lang="es-ES" sz="1200" dirty="0" err="1" smtClean="0">
                <a:solidFill>
                  <a:srgbClr val="7F7F7F"/>
                </a:solidFill>
                <a:ea typeface="+mn-ea"/>
                <a:cs typeface="+mn-cs"/>
              </a:rPr>
              <a:t>the</a:t>
            </a:r>
            <a:r>
              <a:rPr lang="es-ES" sz="1200" dirty="0" smtClean="0">
                <a:solidFill>
                  <a:srgbClr val="7F7F7F"/>
                </a:solidFill>
                <a:ea typeface="+mn-ea"/>
                <a:cs typeface="+mn-cs"/>
              </a:rPr>
              <a:t> </a:t>
            </a:r>
            <a:r>
              <a:rPr lang="es-ES" sz="1200" dirty="0" err="1" smtClean="0">
                <a:solidFill>
                  <a:srgbClr val="7F7F7F"/>
                </a:solidFill>
                <a:ea typeface="+mn-ea"/>
                <a:cs typeface="+mn-cs"/>
              </a:rPr>
              <a:t>Spanish</a:t>
            </a:r>
            <a:r>
              <a:rPr lang="es-ES" sz="1200" dirty="0" smtClean="0">
                <a:solidFill>
                  <a:srgbClr val="7F7F7F"/>
                </a:solidFill>
                <a:ea typeface="+mn-ea"/>
                <a:cs typeface="+mn-cs"/>
              </a:rPr>
              <a:t> </a:t>
            </a:r>
            <a:r>
              <a:rPr lang="es-ES" sz="1200" dirty="0" err="1" smtClean="0">
                <a:solidFill>
                  <a:srgbClr val="7F7F7F"/>
                </a:solidFill>
                <a:ea typeface="+mn-ea"/>
                <a:cs typeface="+mn-cs"/>
              </a:rPr>
              <a:t>Agency</a:t>
            </a:r>
            <a:r>
              <a:rPr lang="es-ES" sz="1200" dirty="0" smtClean="0">
                <a:solidFill>
                  <a:srgbClr val="7F7F7F"/>
                </a:solidFill>
                <a:ea typeface="+mn-ea"/>
                <a:cs typeface="+mn-cs"/>
              </a:rPr>
              <a:t> of </a:t>
            </a:r>
            <a:r>
              <a:rPr lang="es-ES" sz="1200" dirty="0" err="1" smtClean="0">
                <a:solidFill>
                  <a:srgbClr val="7F7F7F"/>
                </a:solidFill>
                <a:ea typeface="+mn-ea"/>
                <a:cs typeface="+mn-cs"/>
              </a:rPr>
              <a:t>Drugs</a:t>
            </a:r>
            <a:endParaRPr lang="es-ES" sz="1200" dirty="0" smtClean="0">
              <a:solidFill>
                <a:srgbClr val="7F7F7F"/>
              </a:solidFill>
              <a:ea typeface="+mn-ea"/>
              <a:cs typeface="+mn-cs"/>
            </a:endParaRPr>
          </a:p>
          <a:p>
            <a:pPr lvl="1">
              <a:buFontTx/>
              <a:buAutoNum type="arabicPeriod"/>
            </a:pPr>
            <a:r>
              <a:rPr lang="es-ES" sz="1200" dirty="0" smtClean="0">
                <a:solidFill>
                  <a:srgbClr val="7F7F7F"/>
                </a:solidFill>
                <a:ea typeface="+mn-ea"/>
                <a:cs typeface="+mn-cs"/>
              </a:rPr>
              <a:t>FAQ </a:t>
            </a:r>
            <a:r>
              <a:rPr lang="es-ES" sz="1200" dirty="0" err="1" smtClean="0">
                <a:solidFill>
                  <a:srgbClr val="7F7F7F"/>
                </a:solidFill>
                <a:ea typeface="+mn-ea"/>
                <a:cs typeface="+mn-cs"/>
              </a:rPr>
              <a:t>enhancement</a:t>
            </a:r>
            <a:r>
              <a:rPr lang="es-ES" sz="1200" dirty="0" smtClean="0">
                <a:solidFill>
                  <a:srgbClr val="7F7F7F"/>
                </a:solidFill>
                <a:ea typeface="+mn-ea"/>
                <a:cs typeface="+mn-cs"/>
              </a:rPr>
              <a:t> </a:t>
            </a:r>
            <a:r>
              <a:rPr lang="es-ES" sz="1200" dirty="0" err="1" smtClean="0">
                <a:solidFill>
                  <a:srgbClr val="7F7F7F"/>
                </a:solidFill>
                <a:ea typeface="+mn-ea"/>
                <a:cs typeface="+mn-cs"/>
              </a:rPr>
              <a:t>for</a:t>
            </a:r>
            <a:r>
              <a:rPr lang="es-ES" sz="1200" dirty="0" smtClean="0">
                <a:solidFill>
                  <a:srgbClr val="7F7F7F"/>
                </a:solidFill>
                <a:ea typeface="+mn-ea"/>
                <a:cs typeface="+mn-cs"/>
              </a:rPr>
              <a:t> Banco Santander</a:t>
            </a:r>
          </a:p>
          <a:p>
            <a:pPr lvl="1">
              <a:buFontTx/>
              <a:buAutoNum type="arabicPeriod"/>
            </a:pPr>
            <a:r>
              <a:rPr lang="es-ES" sz="1200" dirty="0" err="1" smtClean="0">
                <a:solidFill>
                  <a:srgbClr val="7F7F7F"/>
                </a:solidFill>
                <a:ea typeface="+mn-ea"/>
                <a:cs typeface="+mn-cs"/>
              </a:rPr>
              <a:t>Technology</a:t>
            </a:r>
            <a:r>
              <a:rPr lang="es-ES" sz="1200" dirty="0" smtClean="0">
                <a:solidFill>
                  <a:srgbClr val="7F7F7F"/>
                </a:solidFill>
                <a:ea typeface="+mn-ea"/>
                <a:cs typeface="+mn-cs"/>
              </a:rPr>
              <a:t> </a:t>
            </a:r>
            <a:r>
              <a:rPr lang="es-ES" sz="1200" dirty="0" err="1" smtClean="0">
                <a:solidFill>
                  <a:srgbClr val="7F7F7F"/>
                </a:solidFill>
                <a:ea typeface="+mn-ea"/>
                <a:cs typeface="+mn-cs"/>
              </a:rPr>
              <a:t>Watch</a:t>
            </a:r>
            <a:r>
              <a:rPr lang="es-ES" sz="1200" dirty="0" smtClean="0">
                <a:solidFill>
                  <a:srgbClr val="7F7F7F"/>
                </a:solidFill>
                <a:ea typeface="+mn-ea"/>
                <a:cs typeface="+mn-cs"/>
              </a:rPr>
              <a:t> </a:t>
            </a:r>
            <a:r>
              <a:rPr lang="es-ES" sz="1200" dirty="0" err="1" smtClean="0">
                <a:solidFill>
                  <a:srgbClr val="7F7F7F"/>
                </a:solidFill>
                <a:ea typeface="+mn-ea"/>
                <a:cs typeface="+mn-cs"/>
              </a:rPr>
              <a:t>for</a:t>
            </a:r>
            <a:r>
              <a:rPr lang="es-ES" sz="1200" dirty="0" smtClean="0">
                <a:solidFill>
                  <a:srgbClr val="7F7F7F"/>
                </a:solidFill>
                <a:ea typeface="+mn-ea"/>
                <a:cs typeface="+mn-cs"/>
              </a:rPr>
              <a:t> EOI </a:t>
            </a:r>
          </a:p>
          <a:p>
            <a:pPr lvl="1">
              <a:buFontTx/>
              <a:buAutoNum type="arabicPeriod"/>
            </a:pPr>
            <a:r>
              <a:rPr lang="es-ES" sz="1200" dirty="0" smtClean="0">
                <a:solidFill>
                  <a:srgbClr val="7F7F7F"/>
                </a:solidFill>
                <a:ea typeface="+mn-ea"/>
                <a:cs typeface="+mn-cs"/>
              </a:rPr>
              <a:t>Time-</a:t>
            </a:r>
            <a:r>
              <a:rPr lang="es-ES" sz="1200" dirty="0" err="1" smtClean="0">
                <a:solidFill>
                  <a:srgbClr val="7F7F7F"/>
                </a:solidFill>
                <a:ea typeface="+mn-ea"/>
                <a:cs typeface="+mn-cs"/>
              </a:rPr>
              <a:t>based</a:t>
            </a:r>
            <a:r>
              <a:rPr lang="es-ES" sz="1200" dirty="0" smtClean="0">
                <a:solidFill>
                  <a:srgbClr val="7F7F7F"/>
                </a:solidFill>
                <a:ea typeface="+mn-ea"/>
                <a:cs typeface="+mn-cs"/>
              </a:rPr>
              <a:t> </a:t>
            </a:r>
            <a:r>
              <a:rPr lang="es-ES" sz="1200" dirty="0" err="1" smtClean="0">
                <a:solidFill>
                  <a:srgbClr val="7F7F7F"/>
                </a:solidFill>
                <a:ea typeface="+mn-ea"/>
                <a:cs typeface="+mn-cs"/>
              </a:rPr>
              <a:t>analysis</a:t>
            </a:r>
            <a:r>
              <a:rPr lang="es-ES" sz="1200" dirty="0" smtClean="0">
                <a:solidFill>
                  <a:srgbClr val="7F7F7F"/>
                </a:solidFill>
                <a:ea typeface="+mn-ea"/>
                <a:cs typeface="+mn-cs"/>
              </a:rPr>
              <a:t> of </a:t>
            </a:r>
            <a:r>
              <a:rPr lang="es-ES" sz="1200" dirty="0" err="1" smtClean="0">
                <a:solidFill>
                  <a:srgbClr val="7F7F7F"/>
                </a:solidFill>
                <a:ea typeface="+mn-ea"/>
                <a:cs typeface="+mn-cs"/>
              </a:rPr>
              <a:t>tweets</a:t>
            </a:r>
            <a:r>
              <a:rPr lang="es-ES" sz="1200" dirty="0" smtClean="0">
                <a:solidFill>
                  <a:srgbClr val="7F7F7F"/>
                </a:solidFill>
                <a:ea typeface="+mn-ea"/>
                <a:cs typeface="+mn-cs"/>
              </a:rPr>
              <a:t> </a:t>
            </a:r>
            <a:r>
              <a:rPr lang="es-ES" sz="1200" dirty="0" err="1" smtClean="0">
                <a:solidFill>
                  <a:srgbClr val="7F7F7F"/>
                </a:solidFill>
                <a:ea typeface="+mn-ea"/>
                <a:cs typeface="+mn-cs"/>
              </a:rPr>
              <a:t>for</a:t>
            </a:r>
            <a:r>
              <a:rPr lang="es-ES" sz="1200" dirty="0" smtClean="0">
                <a:solidFill>
                  <a:srgbClr val="7F7F7F"/>
                </a:solidFill>
                <a:ea typeface="+mn-ea"/>
                <a:cs typeface="+mn-cs"/>
              </a:rPr>
              <a:t> </a:t>
            </a:r>
            <a:r>
              <a:rPr lang="es-ES" sz="1200" dirty="0" err="1" smtClean="0">
                <a:solidFill>
                  <a:srgbClr val="7F7F7F"/>
                </a:solidFill>
                <a:ea typeface="+mn-ea"/>
                <a:cs typeface="+mn-cs"/>
              </a:rPr>
              <a:t>TimeOut</a:t>
            </a:r>
            <a:r>
              <a:rPr lang="es-ES" sz="1200" dirty="0" smtClean="0">
                <a:solidFill>
                  <a:srgbClr val="7F7F7F"/>
                </a:solidFill>
                <a:ea typeface="+mn-ea"/>
                <a:cs typeface="+mn-cs"/>
              </a:rPr>
              <a:t> Inc. </a:t>
            </a:r>
          </a:p>
          <a:p>
            <a:pPr lvl="1">
              <a:buFontTx/>
              <a:buAutoNum type="arabicPeriod"/>
            </a:pPr>
            <a:r>
              <a:rPr lang="es-ES" sz="1200" dirty="0" err="1" smtClean="0">
                <a:solidFill>
                  <a:srgbClr val="7F7F7F"/>
                </a:solidFill>
                <a:ea typeface="+mn-ea"/>
                <a:cs typeface="+mn-cs"/>
              </a:rPr>
              <a:t>Sentiment</a:t>
            </a:r>
            <a:r>
              <a:rPr lang="es-ES" sz="1200" dirty="0" smtClean="0">
                <a:solidFill>
                  <a:srgbClr val="7F7F7F"/>
                </a:solidFill>
                <a:ea typeface="+mn-ea"/>
                <a:cs typeface="+mn-cs"/>
              </a:rPr>
              <a:t> </a:t>
            </a:r>
            <a:r>
              <a:rPr lang="es-ES" sz="1200" dirty="0" err="1" smtClean="0">
                <a:solidFill>
                  <a:srgbClr val="7F7F7F"/>
                </a:solidFill>
                <a:ea typeface="+mn-ea"/>
                <a:cs typeface="+mn-cs"/>
              </a:rPr>
              <a:t>analysis</a:t>
            </a:r>
            <a:r>
              <a:rPr lang="es-ES" sz="1200" dirty="0" smtClean="0">
                <a:solidFill>
                  <a:srgbClr val="7F7F7F"/>
                </a:solidFill>
                <a:ea typeface="+mn-ea"/>
                <a:cs typeface="+mn-cs"/>
              </a:rPr>
              <a:t> </a:t>
            </a:r>
            <a:r>
              <a:rPr lang="es-ES" sz="1200" dirty="0" err="1" smtClean="0">
                <a:solidFill>
                  <a:srgbClr val="7F7F7F"/>
                </a:solidFill>
                <a:ea typeface="+mn-ea"/>
                <a:cs typeface="+mn-cs"/>
              </a:rPr>
              <a:t>for</a:t>
            </a:r>
            <a:r>
              <a:rPr lang="es-ES" sz="1200" dirty="0" smtClean="0">
                <a:solidFill>
                  <a:srgbClr val="7F7F7F"/>
                </a:solidFill>
                <a:ea typeface="+mn-ea"/>
                <a:cs typeface="+mn-cs"/>
              </a:rPr>
              <a:t> </a:t>
            </a:r>
            <a:r>
              <a:rPr lang="es-ES" sz="1200" dirty="0" err="1" smtClean="0">
                <a:solidFill>
                  <a:srgbClr val="7F7F7F"/>
                </a:solidFill>
                <a:ea typeface="+mn-ea"/>
                <a:cs typeface="+mn-cs"/>
              </a:rPr>
              <a:t>Havas</a:t>
            </a:r>
            <a:endParaRPr lang="es-ES" sz="1200" dirty="0" smtClean="0">
              <a:solidFill>
                <a:srgbClr val="7F7F7F"/>
              </a:solidFill>
              <a:ea typeface="+mn-ea"/>
              <a:cs typeface="+mn-cs"/>
            </a:endParaRPr>
          </a:p>
          <a:p>
            <a:pPr lvl="1">
              <a:buFontTx/>
              <a:buAutoNum type="arabicPeriod"/>
            </a:pPr>
            <a:endParaRPr lang="es-ES" sz="1800" b="1" dirty="0" smtClean="0">
              <a:solidFill>
                <a:srgbClr val="7F7F7F"/>
              </a:solidFill>
            </a:endParaRPr>
          </a:p>
          <a:p>
            <a:pPr lvl="1">
              <a:buFontTx/>
              <a:buAutoNum type="arabicPeriod"/>
            </a:pPr>
            <a:endParaRPr lang="es-ES" sz="1800" b="1" dirty="0" smtClean="0">
              <a:solidFill>
                <a:srgbClr val="7F7F7F"/>
              </a:solidFill>
            </a:endParaRPr>
          </a:p>
          <a:p>
            <a:endParaRPr lang="en-US" sz="1800" dirty="0" smtClean="0"/>
          </a:p>
        </p:txBody>
      </p:sp>
      <p:sp>
        <p:nvSpPr>
          <p:cNvPr id="27653" name="4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0427C85-844E-403A-982D-B623FC743D81}" type="slidenum">
              <a:rPr lang="es-ES" smtClean="0">
                <a:latin typeface="Arial" pitchFamily="34" charset="0"/>
              </a:rPr>
              <a:pPr/>
              <a:t>6</a:t>
            </a:fld>
            <a:endParaRPr lang="es-ES" smtClean="0">
              <a:latin typeface="Arial" pitchFamily="34" charset="0"/>
            </a:endParaRPr>
          </a:p>
        </p:txBody>
      </p:sp>
      <p:sp>
        <p:nvSpPr>
          <p:cNvPr id="27654" name="5 Marcador de pie de página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s-ES" dirty="0" err="1">
                <a:latin typeface="Arial" pitchFamily="34" charset="0"/>
              </a:rPr>
              <a:t>Ontology</a:t>
            </a:r>
            <a:r>
              <a:rPr lang="es-ES" dirty="0">
                <a:latin typeface="Arial" pitchFamily="34" charset="0"/>
              </a:rPr>
              <a:t> </a:t>
            </a:r>
            <a:r>
              <a:rPr lang="es-ES" dirty="0" err="1">
                <a:latin typeface="Arial" pitchFamily="34" charset="0"/>
              </a:rPr>
              <a:t>Engineering</a:t>
            </a:r>
            <a:r>
              <a:rPr lang="es-ES" dirty="0">
                <a:latin typeface="Arial" pitchFamily="34" charset="0"/>
              </a:rPr>
              <a:t> </a:t>
            </a:r>
            <a:r>
              <a:rPr lang="es-ES" dirty="0" err="1">
                <a:latin typeface="Arial" pitchFamily="34" charset="0"/>
              </a:rPr>
              <a:t>Group</a:t>
            </a:r>
            <a:endParaRPr lang="es-ES" dirty="0">
              <a:latin typeface="Arial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>
          <a:xfrm>
            <a:off x="467544" y="304800"/>
            <a:ext cx="8600256" cy="243880"/>
          </a:xfrm>
        </p:spPr>
        <p:txBody>
          <a:bodyPr/>
          <a:lstStyle/>
          <a:p>
            <a:r>
              <a:rPr lang="en-US" dirty="0" smtClean="0"/>
              <a:t>Linked data Technologies and Project @ OEG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06F034-C49B-41F0-90AE-EADC7EBEB1F3}" type="slidenum">
              <a:rPr lang="es-ES" smtClean="0"/>
              <a:pPr>
                <a:defRPr/>
              </a:pPr>
              <a:t>7</a:t>
            </a:fld>
            <a:endParaRPr lang="es-ES"/>
          </a:p>
        </p:txBody>
      </p:sp>
      <p:grpSp>
        <p:nvGrpSpPr>
          <p:cNvPr id="2" name="57 Grupo"/>
          <p:cNvGrpSpPr/>
          <p:nvPr/>
        </p:nvGrpSpPr>
        <p:grpSpPr>
          <a:xfrm>
            <a:off x="1979712" y="811560"/>
            <a:ext cx="1676063" cy="1755576"/>
            <a:chOff x="1979712" y="4841776"/>
            <a:chExt cx="1676063" cy="1755576"/>
          </a:xfrm>
        </p:grpSpPr>
        <p:grpSp>
          <p:nvGrpSpPr>
            <p:cNvPr id="3" name="47 Grupo"/>
            <p:cNvGrpSpPr/>
            <p:nvPr/>
          </p:nvGrpSpPr>
          <p:grpSpPr>
            <a:xfrm>
              <a:off x="2051720" y="4941168"/>
              <a:ext cx="1604055" cy="1637805"/>
              <a:chOff x="4860032" y="2276872"/>
              <a:chExt cx="1604055" cy="1637805"/>
            </a:xfrm>
          </p:grpSpPr>
          <p:pic>
            <p:nvPicPr>
              <p:cNvPr id="28" name="Rounded Rectangle 10"/>
              <p:cNvPicPr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879911" y="2276872"/>
                <a:ext cx="1492289" cy="609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" name="Text Box 53"/>
              <p:cNvSpPr txBox="1">
                <a:spLocks noChangeArrowheads="1"/>
              </p:cNvSpPr>
              <p:nvPr/>
            </p:nvSpPr>
            <p:spPr bwMode="auto">
              <a:xfrm>
                <a:off x="4920099" y="2335609"/>
                <a:ext cx="1432222" cy="450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r>
                  <a:rPr lang="es-ES" sz="1400" b="1" dirty="0">
                    <a:solidFill>
                      <a:srgbClr val="FFFFFF"/>
                    </a:solidFill>
                    <a:latin typeface="Calibri" pitchFamily="34" charset="0"/>
                  </a:rPr>
                  <a:t>Geometry2RDF</a:t>
                </a:r>
              </a:p>
            </p:txBody>
          </p:sp>
          <p:sp>
            <p:nvSpPr>
              <p:cNvPr id="30" name="29 Rectángulo redondeado"/>
              <p:cNvSpPr/>
              <p:nvPr/>
            </p:nvSpPr>
            <p:spPr bwMode="auto">
              <a:xfrm>
                <a:off x="5004048" y="2852936"/>
                <a:ext cx="1081206" cy="380888"/>
              </a:xfrm>
              <a:prstGeom prst="roundRect">
                <a:avLst/>
              </a:prstGeom>
              <a:solidFill>
                <a:srgbClr val="2F7AAD"/>
              </a:solidFill>
              <a:ln>
                <a:headEnd type="none" w="med" len="med"/>
                <a:tailEnd type="none" w="med" len="med"/>
              </a:ln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>
                  <a:defRPr/>
                </a:pPr>
                <a:endParaRPr lang="es-ES" sz="900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31" name="30 CuadroTexto"/>
              <p:cNvSpPr txBox="1"/>
              <p:nvPr/>
            </p:nvSpPr>
            <p:spPr>
              <a:xfrm>
                <a:off x="4936232" y="2929539"/>
                <a:ext cx="9911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sz="1400" b="1" dirty="0">
                    <a:solidFill>
                      <a:srgbClr val="FFFFFF"/>
                    </a:solidFill>
                    <a:latin typeface="Calibri" pitchFamily="34" charset="0"/>
                  </a:rPr>
                  <a:t>shp2RDF</a:t>
                </a:r>
              </a:p>
            </p:txBody>
          </p:sp>
          <p:pic>
            <p:nvPicPr>
              <p:cNvPr id="448514" name="Picture 2" descr="https://encrypted-tbn0.google.com/images?q=tbn:ANd9GcTPnUSaQWlQFbDbT2KFZrDT3PitwlDkVFS6Ykf7YTf5etTDXK_H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860032" y="3390529"/>
                <a:ext cx="585224" cy="470520"/>
              </a:xfrm>
              <a:prstGeom prst="rect">
                <a:avLst/>
              </a:prstGeom>
              <a:noFill/>
            </p:spPr>
          </p:pic>
          <p:pic>
            <p:nvPicPr>
              <p:cNvPr id="33" name="Picture 2" descr="http://img.expertgps.com/images/shp256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80112" y="3356992"/>
                <a:ext cx="883975" cy="5576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1" name="50 Rectángulo redondeado"/>
            <p:cNvSpPr/>
            <p:nvPr/>
          </p:nvSpPr>
          <p:spPr bwMode="auto">
            <a:xfrm>
              <a:off x="1979712" y="4841776"/>
              <a:ext cx="1584176" cy="1755576"/>
            </a:xfrm>
            <a:prstGeom prst="roundRect">
              <a:avLst/>
            </a:prstGeom>
            <a:noFill/>
            <a:ln w="28575" cap="flat" cmpd="sng" algn="ctr">
              <a:solidFill>
                <a:srgbClr val="99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" name="63 Grupo"/>
          <p:cNvGrpSpPr/>
          <p:nvPr/>
        </p:nvGrpSpPr>
        <p:grpSpPr>
          <a:xfrm>
            <a:off x="7524328" y="811560"/>
            <a:ext cx="1619672" cy="1728192"/>
            <a:chOff x="7524328" y="4869160"/>
            <a:chExt cx="1619672" cy="1728192"/>
          </a:xfrm>
        </p:grpSpPr>
        <p:grpSp>
          <p:nvGrpSpPr>
            <p:cNvPr id="8" name="62 Grupo"/>
            <p:cNvGrpSpPr/>
            <p:nvPr/>
          </p:nvGrpSpPr>
          <p:grpSpPr>
            <a:xfrm>
              <a:off x="7596336" y="4958283"/>
              <a:ext cx="1512168" cy="1495053"/>
              <a:chOff x="7596336" y="4886275"/>
              <a:chExt cx="1512168" cy="1495053"/>
            </a:xfrm>
          </p:grpSpPr>
          <p:pic>
            <p:nvPicPr>
              <p:cNvPr id="448522" name="Picture 10" descr="https://encrypted-tbn3.google.com/images?q=tbn:ANd9GcTrOFOHB24HPSz74gCM1mDMKcywtsnJc7v2PvdKGNvBsIDZBCCq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956376" y="5606355"/>
                <a:ext cx="774973" cy="774973"/>
              </a:xfrm>
              <a:prstGeom prst="rect">
                <a:avLst/>
              </a:prstGeom>
              <a:noFill/>
            </p:spPr>
          </p:pic>
          <p:sp>
            <p:nvSpPr>
              <p:cNvPr id="45" name="Rounded Rectangle 9"/>
              <p:cNvSpPr/>
              <p:nvPr/>
            </p:nvSpPr>
            <p:spPr bwMode="auto">
              <a:xfrm>
                <a:off x="7596336" y="4886275"/>
                <a:ext cx="1512168" cy="720080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sz="1400" b="1" dirty="0" err="1" smtClean="0">
                    <a:latin typeface="Calibri" pitchFamily="34" charset="0"/>
                    <a:cs typeface="Calibri" pitchFamily="34" charset="0"/>
                  </a:rPr>
                  <a:t>geo</a:t>
                </a:r>
                <a:r>
                  <a:rPr lang="es-ES" sz="1400" b="1" dirty="0" smtClean="0">
                    <a:latin typeface="Calibri" pitchFamily="34" charset="0"/>
                    <a:cs typeface="Calibri" pitchFamily="34" charset="0"/>
                  </a:rPr>
                  <a:t> REST </a:t>
                </a:r>
                <a:r>
                  <a:rPr lang="es-ES" sz="1400" b="1" dirty="0" err="1" smtClean="0">
                    <a:latin typeface="Calibri" pitchFamily="34" charset="0"/>
                    <a:cs typeface="Calibri" pitchFamily="34" charset="0"/>
                  </a:rPr>
                  <a:t>service</a:t>
                </a:r>
                <a:r>
                  <a:rPr lang="es-ES" sz="1400" b="1" dirty="0" smtClean="0"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s-ES" sz="1400" b="1" dirty="0" err="1" smtClean="0">
                    <a:latin typeface="Calibri" pitchFamily="34" charset="0"/>
                    <a:cs typeface="Calibri" pitchFamily="34" charset="0"/>
                  </a:rPr>
                  <a:t>annotation</a:t>
                </a:r>
                <a:endParaRPr lang="es-ES" sz="1400" b="1" kern="0" dirty="0">
                  <a:solidFill>
                    <a:sysClr val="window" lastClr="FFFFFF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52" name="51 Rectángulo redondeado"/>
            <p:cNvSpPr/>
            <p:nvPr/>
          </p:nvSpPr>
          <p:spPr bwMode="auto">
            <a:xfrm>
              <a:off x="7524328" y="4869160"/>
              <a:ext cx="1619672" cy="1728192"/>
            </a:xfrm>
            <a:prstGeom prst="roundRect">
              <a:avLst/>
            </a:prstGeom>
            <a:noFill/>
            <a:ln w="28575" cap="flat" cmpd="sng" algn="ctr">
              <a:solidFill>
                <a:srgbClr val="99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9" name="61 Grupo"/>
          <p:cNvGrpSpPr/>
          <p:nvPr/>
        </p:nvGrpSpPr>
        <p:grpSpPr>
          <a:xfrm>
            <a:off x="6300192" y="811560"/>
            <a:ext cx="1224136" cy="1783432"/>
            <a:chOff x="6300192" y="4869160"/>
            <a:chExt cx="1224136" cy="1783432"/>
          </a:xfrm>
        </p:grpSpPr>
        <p:grpSp>
          <p:nvGrpSpPr>
            <p:cNvPr id="10" name="42 Grupo"/>
            <p:cNvGrpSpPr/>
            <p:nvPr/>
          </p:nvGrpSpPr>
          <p:grpSpPr>
            <a:xfrm>
              <a:off x="6300192" y="4895689"/>
              <a:ext cx="1224136" cy="1701663"/>
              <a:chOff x="5436096" y="4437112"/>
              <a:chExt cx="1152128" cy="1701663"/>
            </a:xfrm>
          </p:grpSpPr>
          <p:grpSp>
            <p:nvGrpSpPr>
              <p:cNvPr id="11" name="37 Grupo"/>
              <p:cNvGrpSpPr/>
              <p:nvPr/>
            </p:nvGrpSpPr>
            <p:grpSpPr>
              <a:xfrm>
                <a:off x="5436096" y="4437112"/>
                <a:ext cx="1152128" cy="576064"/>
                <a:chOff x="5436096" y="4437112"/>
                <a:chExt cx="1152128" cy="576064"/>
              </a:xfrm>
            </p:grpSpPr>
            <p:pic>
              <p:nvPicPr>
                <p:cNvPr id="36" name="Rounded Rectangle 10"/>
                <p:cNvPicPr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5436096" y="4437112"/>
                  <a:ext cx="1152128" cy="5760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7" name="36 Rectángulo"/>
                <p:cNvSpPr/>
                <p:nvPr/>
              </p:nvSpPr>
              <p:spPr>
                <a:xfrm>
                  <a:off x="5527739" y="4581128"/>
                  <a:ext cx="916469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ES" sz="1400" b="1" dirty="0" smtClean="0">
                      <a:latin typeface="Calibri" pitchFamily="34" charset="0"/>
                      <a:cs typeface="Calibri" pitchFamily="34" charset="0"/>
                    </a:rPr>
                    <a:t>Sem4Tags</a:t>
                  </a:r>
                  <a:endParaRPr lang="en-US" sz="1400" b="1" dirty="0"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pic>
            <p:nvPicPr>
              <p:cNvPr id="448518" name="Picture 6" descr="https://encrypted-tbn0.google.com/images?q=tbn:ANd9GcSx77Nl6XVpBGyk9RLkdanj_DXmbDcMF4lWM7zwevWUhn9o0nOLoA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757873" y="5013176"/>
                <a:ext cx="542319" cy="530374"/>
              </a:xfrm>
              <a:prstGeom prst="rect">
                <a:avLst/>
              </a:prstGeom>
              <a:noFill/>
            </p:spPr>
          </p:pic>
          <p:pic>
            <p:nvPicPr>
              <p:cNvPr id="448520" name="Picture 8" descr="https://encrypted-tbn2.google.com/images?q=tbn:ANd9GcRxQAaz4nUCW8sqxf2O0h0Uul2pTqa0LSKJat1d1PRsAmYaI7pnhQ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5796136" y="5634719"/>
                <a:ext cx="504056" cy="504056"/>
              </a:xfrm>
              <a:prstGeom prst="rect">
                <a:avLst/>
              </a:prstGeom>
              <a:noFill/>
            </p:spPr>
          </p:pic>
        </p:grpSp>
        <p:sp>
          <p:nvSpPr>
            <p:cNvPr id="53" name="52 Rectángulo redondeado"/>
            <p:cNvSpPr/>
            <p:nvPr/>
          </p:nvSpPr>
          <p:spPr bwMode="auto">
            <a:xfrm>
              <a:off x="6300192" y="4869160"/>
              <a:ext cx="1224136" cy="1783432"/>
            </a:xfrm>
            <a:prstGeom prst="roundRect">
              <a:avLst/>
            </a:prstGeom>
            <a:noFill/>
            <a:ln w="28575" cap="flat" cmpd="sng" algn="ctr">
              <a:solidFill>
                <a:srgbClr val="99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2" name="58 Grupo"/>
          <p:cNvGrpSpPr/>
          <p:nvPr/>
        </p:nvGrpSpPr>
        <p:grpSpPr>
          <a:xfrm>
            <a:off x="3635896" y="811560"/>
            <a:ext cx="1224136" cy="1728192"/>
            <a:chOff x="3563888" y="4869160"/>
            <a:chExt cx="1224136" cy="1728192"/>
          </a:xfrm>
        </p:grpSpPr>
        <p:grpSp>
          <p:nvGrpSpPr>
            <p:cNvPr id="13" name="46 Grupo"/>
            <p:cNvGrpSpPr/>
            <p:nvPr/>
          </p:nvGrpSpPr>
          <p:grpSpPr>
            <a:xfrm>
              <a:off x="3635896" y="4977171"/>
              <a:ext cx="1080120" cy="1548173"/>
              <a:chOff x="2555776" y="2204864"/>
              <a:chExt cx="864096" cy="1548173"/>
            </a:xfrm>
          </p:grpSpPr>
          <p:sp>
            <p:nvSpPr>
              <p:cNvPr id="26" name="Rounded Rectangle 9"/>
              <p:cNvSpPr/>
              <p:nvPr/>
            </p:nvSpPr>
            <p:spPr bwMode="auto">
              <a:xfrm>
                <a:off x="2555776" y="2204864"/>
                <a:ext cx="857250" cy="571500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sz="1400" b="1" kern="0" dirty="0" smtClean="0">
                    <a:solidFill>
                      <a:sysClr val="window" lastClr="FFFFFF"/>
                    </a:solidFill>
                    <a:latin typeface="Calibri"/>
                  </a:rPr>
                  <a:t>Marimba</a:t>
                </a:r>
                <a:endParaRPr lang="es-ES" sz="1400" b="1" kern="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pic>
            <p:nvPicPr>
              <p:cNvPr id="448524" name="Picture 12" descr="https://encrypted-tbn1.google.com/images?q=tbn:ANd9GcTgagHrnmz4iXkDxDnLSSDyr6mtfxxWARtBbdEgjJzOaoEIPgKi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555776" y="2996952"/>
                <a:ext cx="864096" cy="756085"/>
              </a:xfrm>
              <a:prstGeom prst="rect">
                <a:avLst/>
              </a:prstGeom>
              <a:noFill/>
            </p:spPr>
          </p:pic>
        </p:grpSp>
        <p:sp>
          <p:nvSpPr>
            <p:cNvPr id="54" name="53 Rectángulo redondeado"/>
            <p:cNvSpPr/>
            <p:nvPr/>
          </p:nvSpPr>
          <p:spPr bwMode="auto">
            <a:xfrm>
              <a:off x="3563888" y="4869160"/>
              <a:ext cx="1224136" cy="1728192"/>
            </a:xfrm>
            <a:prstGeom prst="roundRect">
              <a:avLst/>
            </a:prstGeom>
            <a:noFill/>
            <a:ln w="28575" cap="flat" cmpd="sng" algn="ctr">
              <a:solidFill>
                <a:srgbClr val="99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4" name="56 Grupo"/>
          <p:cNvGrpSpPr/>
          <p:nvPr/>
        </p:nvGrpSpPr>
        <p:grpSpPr>
          <a:xfrm>
            <a:off x="0" y="811560"/>
            <a:ext cx="1979712" cy="1728192"/>
            <a:chOff x="0" y="4869160"/>
            <a:chExt cx="1979712" cy="1728192"/>
          </a:xfrm>
        </p:grpSpPr>
        <p:grpSp>
          <p:nvGrpSpPr>
            <p:cNvPr id="15" name="49 Grupo"/>
            <p:cNvGrpSpPr/>
            <p:nvPr/>
          </p:nvGrpSpPr>
          <p:grpSpPr>
            <a:xfrm>
              <a:off x="42158" y="5013176"/>
              <a:ext cx="1858700" cy="1512168"/>
              <a:chOff x="42158" y="4581128"/>
              <a:chExt cx="1858700" cy="1512168"/>
            </a:xfrm>
          </p:grpSpPr>
          <p:pic>
            <p:nvPicPr>
              <p:cNvPr id="5" name="4 Imagen" descr="fw.jpg"/>
              <p:cNvPicPr>
                <a:picLocks noChangeAspect="1"/>
              </p:cNvPicPr>
              <p:nvPr/>
            </p:nvPicPr>
            <p:blipFill>
              <a:blip r:embed="rId9" cstate="print"/>
              <a:srcRect t="72222" r="86219" b="10784"/>
              <a:stretch>
                <a:fillRect/>
              </a:stretch>
            </p:blipFill>
            <p:spPr>
              <a:xfrm>
                <a:off x="683568" y="5229200"/>
                <a:ext cx="1008112" cy="864096"/>
              </a:xfrm>
              <a:prstGeom prst="rect">
                <a:avLst/>
              </a:prstGeom>
            </p:spPr>
          </p:pic>
          <p:sp>
            <p:nvSpPr>
              <p:cNvPr id="18" name="Rounded Rectangle 9"/>
              <p:cNvSpPr/>
              <p:nvPr/>
            </p:nvSpPr>
            <p:spPr bwMode="auto">
              <a:xfrm>
                <a:off x="1043608" y="4581128"/>
                <a:ext cx="857250" cy="571500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sz="1200" b="1" kern="0" dirty="0">
                    <a:solidFill>
                      <a:sysClr val="window" lastClr="FFFFFF"/>
                    </a:solidFill>
                    <a:latin typeface="Calibri"/>
                  </a:rPr>
                  <a:t>NOR</a:t>
                </a:r>
                <a:r>
                  <a:rPr lang="es-ES" sz="1200" b="1" kern="0" baseline="-25000" dirty="0">
                    <a:solidFill>
                      <a:sysClr val="window" lastClr="FFFFFF"/>
                    </a:solidFill>
                    <a:latin typeface="Calibri"/>
                  </a:rPr>
                  <a:t>2</a:t>
                </a:r>
                <a:r>
                  <a:rPr lang="es-ES" sz="1200" b="1" kern="0" dirty="0">
                    <a:solidFill>
                      <a:sysClr val="window" lastClr="FFFFFF"/>
                    </a:solidFill>
                    <a:latin typeface="Calibri"/>
                  </a:rPr>
                  <a:t>O</a:t>
                </a:r>
              </a:p>
            </p:txBody>
          </p:sp>
          <p:sp>
            <p:nvSpPr>
              <p:cNvPr id="22" name="Rounded Rectangle 10"/>
              <p:cNvSpPr/>
              <p:nvPr/>
            </p:nvSpPr>
            <p:spPr bwMode="auto">
              <a:xfrm>
                <a:off x="86816" y="4581129"/>
                <a:ext cx="827584" cy="576064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sz="1400" b="1" kern="0" dirty="0" err="1" smtClean="0">
                    <a:solidFill>
                      <a:sysClr val="window" lastClr="FFFFFF"/>
                    </a:solidFill>
                    <a:latin typeface="Calibri"/>
                  </a:rPr>
                  <a:t>Morph</a:t>
                </a:r>
                <a:endParaRPr lang="es-ES" sz="1400" b="1" kern="0" dirty="0" smtClea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pic>
            <p:nvPicPr>
              <p:cNvPr id="448526" name="Picture 14" descr="http://alexrabe.de/wp-content/uploads/statistic.jp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2158" y="5445224"/>
                <a:ext cx="713418" cy="432048"/>
              </a:xfrm>
              <a:prstGeom prst="rect">
                <a:avLst/>
              </a:prstGeom>
              <a:noFill/>
            </p:spPr>
          </p:pic>
        </p:grpSp>
        <p:sp>
          <p:nvSpPr>
            <p:cNvPr id="55" name="54 Rectángulo redondeado"/>
            <p:cNvSpPr/>
            <p:nvPr/>
          </p:nvSpPr>
          <p:spPr bwMode="auto">
            <a:xfrm>
              <a:off x="0" y="4869160"/>
              <a:ext cx="1979712" cy="1728192"/>
            </a:xfrm>
            <a:prstGeom prst="roundRect">
              <a:avLst/>
            </a:prstGeom>
            <a:noFill/>
            <a:ln w="28575" cap="flat" cmpd="sng" algn="ctr">
              <a:solidFill>
                <a:srgbClr val="99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6" name="60 Grupo"/>
          <p:cNvGrpSpPr/>
          <p:nvPr/>
        </p:nvGrpSpPr>
        <p:grpSpPr>
          <a:xfrm>
            <a:off x="4860032" y="811560"/>
            <a:ext cx="1440160" cy="1800200"/>
            <a:chOff x="4860032" y="4869160"/>
            <a:chExt cx="1440160" cy="1800200"/>
          </a:xfrm>
        </p:grpSpPr>
        <p:grpSp>
          <p:nvGrpSpPr>
            <p:cNvPr id="17" name="41 Grupo"/>
            <p:cNvGrpSpPr/>
            <p:nvPr/>
          </p:nvGrpSpPr>
          <p:grpSpPr>
            <a:xfrm>
              <a:off x="4860032" y="4967697"/>
              <a:ext cx="1440160" cy="1701663"/>
              <a:chOff x="3563888" y="4293096"/>
              <a:chExt cx="1440160" cy="1701663"/>
            </a:xfrm>
          </p:grpSpPr>
          <p:pic>
            <p:nvPicPr>
              <p:cNvPr id="24" name="Rounded Rectangle 10"/>
              <p:cNvPicPr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563888" y="4293096"/>
                <a:ext cx="1440160" cy="8375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5" name="34 Rectángulo"/>
              <p:cNvSpPr/>
              <p:nvPr/>
            </p:nvSpPr>
            <p:spPr>
              <a:xfrm>
                <a:off x="3868092" y="4338575"/>
                <a:ext cx="9199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sz="1400" b="1" dirty="0" smtClean="0"/>
                  <a:t>SPARQL</a:t>
                </a:r>
              </a:p>
              <a:p>
                <a:r>
                  <a:rPr lang="es-ES" sz="1400" b="1" dirty="0" smtClean="0"/>
                  <a:t>-</a:t>
                </a:r>
                <a:r>
                  <a:rPr lang="es-ES" sz="1400" b="1" dirty="0" err="1" smtClean="0"/>
                  <a:t>Stream</a:t>
                </a:r>
                <a:endParaRPr lang="es-ES" sz="1400" b="1" dirty="0" smtClean="0"/>
              </a:p>
            </p:txBody>
          </p:sp>
          <p:pic>
            <p:nvPicPr>
              <p:cNvPr id="448516" name="Picture 4" descr="https://encrypted-tbn2.google.com/images?q=tbn:ANd9GcTzYd1x9hB4KYKXJ_LD5ZZhFuqi6ihwGsBzNraZsRkeipUGqHTb1Q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3923928" y="5085184"/>
                <a:ext cx="792088" cy="909575"/>
              </a:xfrm>
              <a:prstGeom prst="rect">
                <a:avLst/>
              </a:prstGeom>
              <a:noFill/>
            </p:spPr>
          </p:pic>
        </p:grpSp>
        <p:sp>
          <p:nvSpPr>
            <p:cNvPr id="60" name="59 Rectángulo redondeado"/>
            <p:cNvSpPr/>
            <p:nvPr/>
          </p:nvSpPr>
          <p:spPr bwMode="auto">
            <a:xfrm>
              <a:off x="4860032" y="4869160"/>
              <a:ext cx="1440160" cy="1775048"/>
            </a:xfrm>
            <a:prstGeom prst="roundRect">
              <a:avLst/>
            </a:prstGeom>
            <a:noFill/>
            <a:ln w="28575" cap="flat" cmpd="sng" algn="ctr">
              <a:solidFill>
                <a:srgbClr val="99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79" name="78 Grupo"/>
          <p:cNvGrpSpPr/>
          <p:nvPr/>
        </p:nvGrpSpPr>
        <p:grpSpPr>
          <a:xfrm>
            <a:off x="0" y="4293096"/>
            <a:ext cx="9144000" cy="2274781"/>
            <a:chOff x="0" y="4293096"/>
            <a:chExt cx="9144000" cy="2274781"/>
          </a:xfrm>
        </p:grpSpPr>
        <p:sp>
          <p:nvSpPr>
            <p:cNvPr id="66" name="Rounded Rectangle 10"/>
            <p:cNvSpPr/>
            <p:nvPr/>
          </p:nvSpPr>
          <p:spPr bwMode="auto">
            <a:xfrm>
              <a:off x="4211960" y="4725144"/>
              <a:ext cx="1944216" cy="648072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r>
                <a:rPr lang="en-US" sz="1400" dirty="0" smtClean="0"/>
                <a:t>Linked Library Data </a:t>
              </a:r>
              <a:r>
                <a:rPr lang="en-US" sz="1400" dirty="0" err="1" smtClean="0"/>
                <a:t>Visualisation</a:t>
              </a:r>
              <a:endParaRPr lang="en-US" sz="1400" dirty="0"/>
            </a:p>
          </p:txBody>
        </p:sp>
        <p:grpSp>
          <p:nvGrpSpPr>
            <p:cNvPr id="76" name="75 Grupo"/>
            <p:cNvGrpSpPr/>
            <p:nvPr/>
          </p:nvGrpSpPr>
          <p:grpSpPr>
            <a:xfrm>
              <a:off x="0" y="4293096"/>
              <a:ext cx="9144000" cy="2274781"/>
              <a:chOff x="0" y="4293096"/>
              <a:chExt cx="9144000" cy="2274781"/>
            </a:xfrm>
          </p:grpSpPr>
          <p:sp>
            <p:nvSpPr>
              <p:cNvPr id="65" name="Rounded Rectangle 10"/>
              <p:cNvSpPr/>
              <p:nvPr/>
            </p:nvSpPr>
            <p:spPr bwMode="auto">
              <a:xfrm>
                <a:off x="2195736" y="4725144"/>
                <a:ext cx="1296144" cy="576064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r>
                  <a:rPr lang="en-US" sz="1400" dirty="0" smtClean="0"/>
                  <a:t>Map4RDF</a:t>
                </a:r>
              </a:p>
            </p:txBody>
          </p:sp>
          <p:pic>
            <p:nvPicPr>
              <p:cNvPr id="75" name="Picture 4">
                <a:hlinkClick r:id="rId12"/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 l="10332" t="16650" r="11707" b="6806"/>
              <a:stretch>
                <a:fillRect/>
              </a:stretch>
            </p:blipFill>
            <p:spPr bwMode="auto">
              <a:xfrm>
                <a:off x="1979712" y="5445224"/>
                <a:ext cx="1802867" cy="11063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7" name="76 Imagen" descr="aemet2.emf"/>
              <p:cNvPicPr>
                <a:picLocks noChangeAspect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6588224" y="5517232"/>
                <a:ext cx="1777752" cy="10506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8" name="Rounded Rectangle 10"/>
              <p:cNvSpPr/>
              <p:nvPr/>
            </p:nvSpPr>
            <p:spPr bwMode="auto">
              <a:xfrm>
                <a:off x="6444208" y="4725144"/>
                <a:ext cx="1944216" cy="648072"/>
              </a:xfrm>
              <a:prstGeom prst="roundRect">
                <a:avLst/>
              </a:prstGeom>
              <a:gradFill rotWithShape="1">
                <a:gsLst>
                  <a:gs pos="0">
                    <a:srgbClr val="4F81BD">
                      <a:shade val="51000"/>
                      <a:satMod val="130000"/>
                    </a:srgbClr>
                  </a:gs>
                  <a:gs pos="80000">
                    <a:srgbClr val="4F81BD">
                      <a:shade val="93000"/>
                      <a:satMod val="130000"/>
                    </a:srgbClr>
                  </a:gs>
                  <a:gs pos="100000">
                    <a:srgbClr val="4F81B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anchor="ctr"/>
              <a:lstStyle/>
              <a:p>
                <a:r>
                  <a:rPr lang="en-US" sz="1400" dirty="0" smtClean="0"/>
                  <a:t>Sensor Data </a:t>
                </a:r>
                <a:r>
                  <a:rPr lang="en-US" sz="1400" dirty="0" err="1" smtClean="0"/>
                  <a:t>Visualisation</a:t>
                </a:r>
                <a:endParaRPr lang="en-US" sz="1400" dirty="0"/>
              </a:p>
            </p:txBody>
          </p:sp>
          <p:cxnSp>
            <p:nvCxnSpPr>
              <p:cNvPr id="69" name="68 Conector recto de flecha"/>
              <p:cNvCxnSpPr/>
              <p:nvPr/>
            </p:nvCxnSpPr>
            <p:spPr bwMode="auto">
              <a:xfrm>
                <a:off x="0" y="4293096"/>
                <a:ext cx="91440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C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72" name="71 CuadroTexto"/>
              <p:cNvSpPr txBox="1"/>
              <p:nvPr/>
            </p:nvSpPr>
            <p:spPr>
              <a:xfrm>
                <a:off x="0" y="4437112"/>
                <a:ext cx="1475725" cy="369332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99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dirty="0" smtClean="0"/>
                  <a:t>Visualization</a:t>
                </a:r>
                <a:endParaRPr lang="en-US" sz="1800" dirty="0"/>
              </a:p>
            </p:txBody>
          </p:sp>
          <p:sp>
            <p:nvSpPr>
              <p:cNvPr id="59" name="58 Flecha abajo"/>
              <p:cNvSpPr/>
              <p:nvPr/>
            </p:nvSpPr>
            <p:spPr bwMode="auto">
              <a:xfrm>
                <a:off x="4211960" y="4293096"/>
                <a:ext cx="504056" cy="288032"/>
              </a:xfrm>
              <a:prstGeom prst="downArrow">
                <a:avLst/>
              </a:prstGeom>
              <a:solidFill>
                <a:srgbClr val="C0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8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endParaRPr>
              </a:p>
            </p:txBody>
          </p:sp>
        </p:grpSp>
        <p:pic>
          <p:nvPicPr>
            <p:cNvPr id="61" name="Picture 1">
              <a:hlinkClick r:id="rId15"/>
            </p:cNvPr>
            <p:cNvPicPr>
              <a:picLocks noChangeAspect="1" noChangeArrowheads="1"/>
            </p:cNvPicPr>
            <p:nvPr/>
          </p:nvPicPr>
          <p:blipFill>
            <a:blip r:embed="rId16" cstate="print"/>
            <a:srcRect l="8750" t="8594" b="3906"/>
            <a:stretch>
              <a:fillRect/>
            </a:stretch>
          </p:blipFill>
          <p:spPr bwMode="auto">
            <a:xfrm>
              <a:off x="4495800" y="5486400"/>
              <a:ext cx="1241652" cy="1066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3" name="72 Grupo"/>
          <p:cNvGrpSpPr/>
          <p:nvPr/>
        </p:nvGrpSpPr>
        <p:grpSpPr>
          <a:xfrm>
            <a:off x="0" y="2683768"/>
            <a:ext cx="5319765" cy="1471030"/>
            <a:chOff x="0" y="2683768"/>
            <a:chExt cx="5319765" cy="1471030"/>
          </a:xfrm>
        </p:grpSpPr>
        <p:pic>
          <p:nvPicPr>
            <p:cNvPr id="67" name="Picture 2" descr="http://richard.cyganiak.de/2007/10/lod/lod-datasets_2011-09-19_colored.pn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3563888" y="2996952"/>
              <a:ext cx="1755877" cy="1157846"/>
            </a:xfrm>
            <a:prstGeom prst="rect">
              <a:avLst/>
            </a:prstGeom>
            <a:noFill/>
          </p:spPr>
        </p:pic>
        <p:sp>
          <p:nvSpPr>
            <p:cNvPr id="74" name="73 CuadroTexto"/>
            <p:cNvSpPr txBox="1"/>
            <p:nvPr/>
          </p:nvSpPr>
          <p:spPr>
            <a:xfrm>
              <a:off x="0" y="2924944"/>
              <a:ext cx="3121367" cy="369332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99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RDF Generation and Linking</a:t>
              </a:r>
              <a:endParaRPr lang="en-US" sz="1800" dirty="0"/>
            </a:p>
          </p:txBody>
        </p:sp>
        <p:sp>
          <p:nvSpPr>
            <p:cNvPr id="58" name="57 Flecha abajo"/>
            <p:cNvSpPr/>
            <p:nvPr/>
          </p:nvSpPr>
          <p:spPr bwMode="auto">
            <a:xfrm>
              <a:off x="4139952" y="2683768"/>
              <a:ext cx="504056" cy="288032"/>
            </a:xfrm>
            <a:prstGeom prst="downArrow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70" name="69 Grupo"/>
          <p:cNvGrpSpPr/>
          <p:nvPr/>
        </p:nvGrpSpPr>
        <p:grpSpPr>
          <a:xfrm>
            <a:off x="7524328" y="2590800"/>
            <a:ext cx="1619672" cy="1524000"/>
            <a:chOff x="7524328" y="2590800"/>
            <a:chExt cx="1619672" cy="1524000"/>
          </a:xfrm>
        </p:grpSpPr>
        <p:sp>
          <p:nvSpPr>
            <p:cNvPr id="71" name="Rounded Rectangle 9"/>
            <p:cNvSpPr/>
            <p:nvPr/>
          </p:nvSpPr>
          <p:spPr bwMode="auto">
            <a:xfrm>
              <a:off x="7647136" y="2669393"/>
              <a:ext cx="1395264" cy="391784"/>
            </a:xfrm>
            <a:prstGeom prst="round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1400" b="1" dirty="0" smtClean="0">
                  <a:latin typeface="Calibri" pitchFamily="34" charset="0"/>
                  <a:cs typeface="Calibri" pitchFamily="34" charset="0"/>
                </a:rPr>
                <a:t>LDP4j</a:t>
              </a:r>
              <a:endParaRPr lang="es-ES" sz="1400" b="1" kern="0" dirty="0">
                <a:solidFill>
                  <a:sysClr val="window" lastClr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8" name="51 Rectángulo redondeado"/>
            <p:cNvSpPr/>
            <p:nvPr/>
          </p:nvSpPr>
          <p:spPr bwMode="auto">
            <a:xfrm>
              <a:off x="7524328" y="2590800"/>
              <a:ext cx="1619672" cy="1524000"/>
            </a:xfrm>
            <a:prstGeom prst="roundRect">
              <a:avLst/>
            </a:prstGeom>
            <a:noFill/>
            <a:ln w="28575" cap="flat" cmpd="sng" algn="ctr">
              <a:solidFill>
                <a:srgbClr val="99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8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pic>
          <p:nvPicPr>
            <p:cNvPr id="20" name="Imagen 1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96200" y="3200400"/>
              <a:ext cx="1320800" cy="827701"/>
            </a:xfrm>
            <a:prstGeom prst="rect">
              <a:avLst/>
            </a:prstGeom>
          </p:spPr>
        </p:pic>
      </p:grpSp>
      <p:sp>
        <p:nvSpPr>
          <p:cNvPr id="19" name="Marcador de pie de página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44" b="18695"/>
          <a:stretch/>
        </p:blipFill>
        <p:spPr>
          <a:xfrm>
            <a:off x="3896447" y="5047488"/>
            <a:ext cx="1562639" cy="141427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Linked Data applications</a:t>
            </a:r>
            <a:endParaRPr lang="en-GB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99CD37-B8DF-4FD6-B12F-9B2FDC92B701}" type="slidenum">
              <a:rPr lang="es-ES" smtClean="0"/>
              <a:pPr>
                <a:defRPr/>
              </a:pPr>
              <a:t>8</a:t>
            </a:fld>
            <a:endParaRPr lang="es-ES"/>
          </a:p>
        </p:txBody>
      </p:sp>
      <p:pic>
        <p:nvPicPr>
          <p:cNvPr id="7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1143000"/>
            <a:ext cx="2019301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3" descr="E:\Dropbox\viajeroChallenge2011\IMGS\GuiasYViajeroImg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 l="18817"/>
          <a:stretch>
            <a:fillRect/>
          </a:stretch>
        </p:blipFill>
        <p:spPr bwMode="auto">
          <a:xfrm>
            <a:off x="133006" y="5000497"/>
            <a:ext cx="1972515" cy="1149358"/>
          </a:xfrm>
          <a:prstGeom prst="rect">
            <a:avLst/>
          </a:prstGeom>
          <a:noFill/>
        </p:spPr>
      </p:pic>
      <p:pic>
        <p:nvPicPr>
          <p:cNvPr id="37889" name="Picture 1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 l="8750" t="8594" b="3906"/>
          <a:stretch>
            <a:fillRect/>
          </a:stretch>
        </p:blipFill>
        <p:spPr bwMode="auto">
          <a:xfrm>
            <a:off x="304800" y="1106465"/>
            <a:ext cx="1905000" cy="1636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 t="11719" r="11250" b="4687"/>
          <a:stretch>
            <a:fillRect/>
          </a:stretch>
        </p:blipFill>
        <p:spPr bwMode="auto">
          <a:xfrm>
            <a:off x="152400" y="3352800"/>
            <a:ext cx="1447800" cy="1090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/>
          <a:srcRect l="9375" t="12500" r="11250" b="9375"/>
          <a:stretch>
            <a:fillRect/>
          </a:stretch>
        </p:blipFill>
        <p:spPr bwMode="auto">
          <a:xfrm>
            <a:off x="7498080" y="5093208"/>
            <a:ext cx="1548384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CuadroTexto"/>
          <p:cNvSpPr txBox="1"/>
          <p:nvPr/>
        </p:nvSpPr>
        <p:spPr>
          <a:xfrm>
            <a:off x="304800" y="801665"/>
            <a:ext cx="1199367" cy="253916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Culture (@BNE)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2586019" y="838200"/>
            <a:ext cx="1577676" cy="253916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Geographical  (@IGN)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4601831" y="838200"/>
            <a:ext cx="1893467" cy="253916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1050" b="1" dirty="0" err="1" smtClean="0">
                <a:solidFill>
                  <a:schemeClr val="bg1"/>
                </a:solidFill>
              </a:rPr>
              <a:t>Metereological</a:t>
            </a:r>
            <a:r>
              <a:rPr lang="en-US" sz="1050" b="1" dirty="0" smtClean="0">
                <a:solidFill>
                  <a:schemeClr val="bg1"/>
                </a:solidFill>
              </a:rPr>
              <a:t>  (@AEMET)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133006" y="4715407"/>
            <a:ext cx="2326279" cy="253916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News and Media  (@</a:t>
            </a:r>
            <a:r>
              <a:rPr lang="en-US" sz="1050" b="1" dirty="0" err="1" smtClean="0">
                <a:solidFill>
                  <a:schemeClr val="bg1"/>
                </a:solidFill>
              </a:rPr>
              <a:t>Prisa</a:t>
            </a:r>
            <a:r>
              <a:rPr lang="en-US" sz="1050" b="1" dirty="0" smtClean="0">
                <a:solidFill>
                  <a:schemeClr val="bg1"/>
                </a:solidFill>
              </a:rPr>
              <a:t>, RTVE)</a:t>
            </a:r>
            <a:endParaRPr lang="en-US" sz="1050" b="1" dirty="0">
              <a:solidFill>
                <a:schemeClr val="bg1"/>
              </a:solidFill>
            </a:endParaRPr>
          </a:p>
        </p:txBody>
      </p:sp>
      <p:pic>
        <p:nvPicPr>
          <p:cNvPr id="37893" name="Picture 5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 l="11875" t="12500" r="37937" b="64537"/>
          <a:stretch>
            <a:fillRect/>
          </a:stretch>
        </p:blipFill>
        <p:spPr bwMode="auto">
          <a:xfrm>
            <a:off x="809519" y="5779008"/>
            <a:ext cx="1642580" cy="601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19 CuadroTexto"/>
          <p:cNvSpPr txBox="1"/>
          <p:nvPr/>
        </p:nvSpPr>
        <p:spPr>
          <a:xfrm>
            <a:off x="5546063" y="4715407"/>
            <a:ext cx="3424335" cy="253916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Internet of Things ( @CRTM, Bike sharing system)</a:t>
            </a:r>
            <a:endParaRPr lang="en-US" sz="1050" b="1" dirty="0">
              <a:solidFill>
                <a:schemeClr val="bg1"/>
              </a:solidFill>
            </a:endParaRPr>
          </a:p>
        </p:txBody>
      </p:sp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16" cstate="print"/>
          <a:srcRect l="13750" t="11719" r="14375" b="7812"/>
          <a:stretch>
            <a:fillRect/>
          </a:stretch>
        </p:blipFill>
        <p:spPr bwMode="auto">
          <a:xfrm>
            <a:off x="2590800" y="1204851"/>
            <a:ext cx="1616476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22 Rectángulo"/>
          <p:cNvSpPr/>
          <p:nvPr/>
        </p:nvSpPr>
        <p:spPr bwMode="auto">
          <a:xfrm>
            <a:off x="7543800" y="2438400"/>
            <a:ext cx="914400" cy="914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Shape 104"/>
          <p:cNvSpPr txBox="1"/>
          <p:nvPr/>
        </p:nvSpPr>
        <p:spPr>
          <a:xfrm>
            <a:off x="228600" y="2971800"/>
            <a:ext cx="5495528" cy="2411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s-ES" sz="1050" b="1" i="0" u="none" strike="noStrike" cap="none" baseline="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Smart </a:t>
            </a:r>
            <a:r>
              <a:rPr lang="es-ES" sz="1050" b="1" i="0" u="none" strike="noStrike" cap="none" baseline="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Cities</a:t>
            </a:r>
            <a:r>
              <a:rPr lang="es-ES" sz="1050" b="1" i="0" u="none" strike="noStrike" cap="none" baseline="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050" b="1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Open Data  (@ Zaragoza,  </a:t>
            </a:r>
            <a:r>
              <a:rPr lang="es-ES" sz="1050" b="1" i="0" u="none" strike="noStrike" cap="none" baseline="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Gob</a:t>
            </a:r>
            <a:r>
              <a:rPr lang="es-ES" sz="1050" b="1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050" b="1" i="0" u="none" strike="noStrike" cap="none" baseline="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Aragón, </a:t>
            </a:r>
            <a:r>
              <a:rPr lang="es-ES" sz="1050" b="1" i="0" u="none" strike="noStrike" cap="none" baseline="0" dirty="0" err="1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Jacathon</a:t>
            </a:r>
            <a:r>
              <a:rPr lang="es-ES" sz="1050" b="1" i="0" u="none" strike="noStrike" cap="none" baseline="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ES" sz="1050" b="1" dirty="0" smtClean="0">
                <a:solidFill>
                  <a:schemeClr val="lt1"/>
                </a:solidFill>
              </a:rPr>
              <a:t>Catalogues)</a:t>
            </a:r>
            <a:endParaRPr lang="es-ES" sz="1050" b="1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111"/>
          <p:cNvPicPr preferRelativeResize="0"/>
          <p:nvPr/>
        </p:nvPicPr>
        <p:blipFill rotWithShape="1">
          <a:blip r:embed="rId17" cstate="print">
            <a:alphaModFix/>
          </a:blip>
          <a:srcRect r="16109"/>
          <a:stretch/>
        </p:blipFill>
        <p:spPr>
          <a:xfrm>
            <a:off x="1676400" y="3346452"/>
            <a:ext cx="1868388" cy="114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46" name="Picture 2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 t="11719" b="3906"/>
          <a:stretch>
            <a:fillRect/>
          </a:stretch>
        </p:blipFill>
        <p:spPr bwMode="auto">
          <a:xfrm>
            <a:off x="5556392" y="5093208"/>
            <a:ext cx="180622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24 Imagen" descr="Captura de pantalla 2015-01-31 21.27.47.png"/>
          <p:cNvPicPr>
            <a:picLocks noChangeAspect="1"/>
          </p:cNvPicPr>
          <p:nvPr/>
        </p:nvPicPr>
        <p:blipFill rotWithShape="1">
          <a:blip r:embed="rId20" cstate="print"/>
          <a:srcRect r="5541"/>
          <a:stretch/>
        </p:blipFill>
        <p:spPr>
          <a:xfrm>
            <a:off x="3657600" y="3365028"/>
            <a:ext cx="1981200" cy="1130772"/>
          </a:xfrm>
          <a:prstGeom prst="rect">
            <a:avLst/>
          </a:prstGeom>
        </p:spPr>
      </p:pic>
      <p:pic>
        <p:nvPicPr>
          <p:cNvPr id="26" name="25 Imagen" descr="Captura de pantalla 2015-01-31 21.25.23.png">
            <a:hlinkClick r:id="rId18"/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791200" y="3334962"/>
            <a:ext cx="1447800" cy="1108877"/>
          </a:xfrm>
          <a:prstGeom prst="rect">
            <a:avLst/>
          </a:prstGeom>
        </p:spPr>
      </p:pic>
      <p:pic>
        <p:nvPicPr>
          <p:cNvPr id="5" name="Picture 2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/>
          <a:srcRect l="3750" t="18725" r="6567" b="4204"/>
          <a:stretch>
            <a:fillRect/>
          </a:stretch>
        </p:blipFill>
        <p:spPr bwMode="auto">
          <a:xfrm>
            <a:off x="6858000" y="1143000"/>
            <a:ext cx="221672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26 CuadroTexto"/>
          <p:cNvSpPr txBox="1"/>
          <p:nvPr/>
        </p:nvSpPr>
        <p:spPr>
          <a:xfrm>
            <a:off x="7125217" y="838200"/>
            <a:ext cx="1382110" cy="253916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Host of </a:t>
            </a:r>
            <a:r>
              <a:rPr lang="en-US" sz="1050" b="1" dirty="0" err="1" smtClean="0">
                <a:solidFill>
                  <a:schemeClr val="bg1"/>
                </a:solidFill>
              </a:rPr>
              <a:t>esDBpedia</a:t>
            </a:r>
            <a:endParaRPr lang="en-US" sz="1050" b="1" dirty="0">
              <a:solidFill>
                <a:schemeClr val="bg1"/>
              </a:solidFill>
            </a:endParaRPr>
          </a:p>
        </p:txBody>
      </p:sp>
      <p:pic>
        <p:nvPicPr>
          <p:cNvPr id="6" name="Imagen 5" descr="Captura de pantalla 2015-02-01 a las 13.11.49.png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352800"/>
            <a:ext cx="1645867" cy="1143000"/>
          </a:xfrm>
          <a:prstGeom prst="rect">
            <a:avLst/>
          </a:prstGeom>
        </p:spPr>
      </p:pic>
      <p:sp>
        <p:nvSpPr>
          <p:cNvPr id="28" name="17 CuadroTexto"/>
          <p:cNvSpPr txBox="1"/>
          <p:nvPr/>
        </p:nvSpPr>
        <p:spPr>
          <a:xfrm>
            <a:off x="2537448" y="4715407"/>
            <a:ext cx="2949846" cy="253916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Application Lifecycle M. (Banco Santander)</a:t>
            </a:r>
            <a:endParaRPr lang="en-US" sz="1050" b="1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01"/>
          <a:stretch/>
        </p:blipFill>
        <p:spPr>
          <a:xfrm>
            <a:off x="2610593" y="5038820"/>
            <a:ext cx="1441581" cy="143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OEG projects in the health domain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0FF5848-AAC0-3241-942D-82425CFD5631}" type="slidenum">
              <a:rPr lang="es-ES" smtClean="0">
                <a:solidFill>
                  <a:prstClr val="white"/>
                </a:solidFill>
              </a:rPr>
              <a:pPr>
                <a:defRPr/>
              </a:pPr>
              <a:t>9</a:t>
            </a:fld>
            <a:endParaRPr lang="es-ES" dirty="0">
              <a:solidFill>
                <a:prstClr val="white"/>
              </a:solidFill>
            </a:endParaRPr>
          </a:p>
        </p:txBody>
      </p:sp>
      <p:pic>
        <p:nvPicPr>
          <p:cNvPr id="45060" name="Picture 4" descr="esultado de imag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28" y="1084959"/>
            <a:ext cx="1125337" cy="112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732" y="1084959"/>
            <a:ext cx="1183239" cy="118323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364037" y="1066800"/>
            <a:ext cx="39590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hangingPunct="0">
              <a:spcAft>
                <a:spcPts val="0"/>
              </a:spcAft>
            </a:pPr>
            <a:r>
              <a:rPr lang="es-ES_tradnl" sz="1800" dirty="0" err="1" smtClean="0">
                <a:solidFill>
                  <a:prstClr val="black"/>
                </a:solidFill>
                <a:ea typeface="Arial" charset="0"/>
                <a:cs typeface="Arial" charset="0"/>
              </a:rPr>
              <a:t>Development</a:t>
            </a:r>
            <a:r>
              <a:rPr lang="es-ES_tradnl" sz="1800" dirty="0" smtClean="0">
                <a:solidFill>
                  <a:prstClr val="black"/>
                </a:solidFill>
                <a:ea typeface="Arial" charset="0"/>
                <a:cs typeface="Arial" charset="0"/>
              </a:rPr>
              <a:t> of </a:t>
            </a:r>
            <a:r>
              <a:rPr lang="es-ES_tradnl" sz="1800" dirty="0" err="1" smtClean="0">
                <a:solidFill>
                  <a:prstClr val="black"/>
                </a:solidFill>
                <a:ea typeface="Arial" charset="0"/>
                <a:cs typeface="Arial" charset="0"/>
              </a:rPr>
              <a:t>an</a:t>
            </a:r>
            <a:r>
              <a:rPr lang="es-ES_tradnl" sz="1800" dirty="0" smtClean="0">
                <a:solidFill>
                  <a:prstClr val="black"/>
                </a:solidFill>
                <a:ea typeface="Arial" charset="0"/>
                <a:cs typeface="Arial" charset="0"/>
              </a:rPr>
              <a:t> </a:t>
            </a:r>
            <a:r>
              <a:rPr lang="es-ES_tradnl" sz="1800" b="1" dirty="0" err="1" smtClean="0">
                <a:solidFill>
                  <a:prstClr val="black"/>
                </a:solidFill>
                <a:ea typeface="Arial" charset="0"/>
                <a:cs typeface="Arial" charset="0"/>
              </a:rPr>
              <a:t>ontology</a:t>
            </a:r>
            <a:r>
              <a:rPr lang="es-ES_tradnl" sz="1800" b="1" dirty="0" smtClean="0">
                <a:solidFill>
                  <a:prstClr val="black"/>
                </a:solidFill>
                <a:ea typeface="Arial" charset="0"/>
                <a:cs typeface="Arial" charset="0"/>
              </a:rPr>
              <a:t> </a:t>
            </a:r>
            <a:r>
              <a:rPr lang="es-ES_tradnl" sz="1800" dirty="0" err="1" smtClean="0">
                <a:solidFill>
                  <a:prstClr val="black"/>
                </a:solidFill>
                <a:ea typeface="Arial" charset="0"/>
                <a:cs typeface="Arial" charset="0"/>
              </a:rPr>
              <a:t>for</a:t>
            </a:r>
            <a:r>
              <a:rPr lang="es-ES_tradnl" sz="1800" dirty="0" smtClean="0">
                <a:solidFill>
                  <a:prstClr val="black"/>
                </a:solidFill>
                <a:ea typeface="Arial" charset="0"/>
                <a:cs typeface="Arial" charset="0"/>
              </a:rPr>
              <a:t> </a:t>
            </a:r>
            <a:r>
              <a:rPr lang="es-ES_tradnl" sz="1800" dirty="0" err="1" smtClean="0">
                <a:solidFill>
                  <a:prstClr val="black"/>
                </a:solidFill>
                <a:ea typeface="Arial" charset="0"/>
                <a:cs typeface="Arial" charset="0"/>
              </a:rPr>
              <a:t>representing</a:t>
            </a:r>
            <a:r>
              <a:rPr lang="es-ES_tradnl" sz="1800" dirty="0" smtClean="0">
                <a:solidFill>
                  <a:prstClr val="black"/>
                </a:solidFill>
                <a:ea typeface="Arial" charset="0"/>
                <a:cs typeface="Arial" charset="0"/>
              </a:rPr>
              <a:t> </a:t>
            </a:r>
            <a:r>
              <a:rPr lang="es-ES_tradnl" sz="1800" dirty="0" err="1" smtClean="0">
                <a:solidFill>
                  <a:prstClr val="black"/>
                </a:solidFill>
                <a:ea typeface="Arial" charset="0"/>
                <a:cs typeface="Arial" charset="0"/>
              </a:rPr>
              <a:t>the</a:t>
            </a:r>
            <a:r>
              <a:rPr lang="es-ES_tradnl" sz="1800" dirty="0" smtClean="0">
                <a:solidFill>
                  <a:prstClr val="black"/>
                </a:solidFill>
                <a:ea typeface="Arial" charset="0"/>
                <a:cs typeface="Arial" charset="0"/>
              </a:rPr>
              <a:t> </a:t>
            </a:r>
            <a:r>
              <a:rPr lang="es-ES_tradnl" sz="1800" b="1" dirty="0" smtClean="0">
                <a:solidFill>
                  <a:prstClr val="black"/>
                </a:solidFill>
                <a:ea typeface="Arial" charset="0"/>
                <a:cs typeface="Arial" charset="0"/>
              </a:rPr>
              <a:t>International </a:t>
            </a:r>
            <a:r>
              <a:rPr lang="es-ES_tradnl" sz="1800" b="1" dirty="0" err="1" smtClean="0">
                <a:solidFill>
                  <a:prstClr val="black"/>
                </a:solidFill>
                <a:ea typeface="Arial" charset="0"/>
                <a:cs typeface="Arial" charset="0"/>
              </a:rPr>
              <a:t>Classification</a:t>
            </a:r>
            <a:r>
              <a:rPr lang="es-ES_tradnl" sz="1800" b="1" dirty="0" smtClean="0">
                <a:solidFill>
                  <a:prstClr val="black"/>
                </a:solidFill>
                <a:ea typeface="Arial" charset="0"/>
                <a:cs typeface="Arial" charset="0"/>
              </a:rPr>
              <a:t> </a:t>
            </a:r>
            <a:r>
              <a:rPr lang="es-ES_tradnl" sz="1800" b="1" dirty="0" err="1" smtClean="0">
                <a:solidFill>
                  <a:prstClr val="black"/>
                </a:solidFill>
                <a:ea typeface="Arial" charset="0"/>
                <a:cs typeface="Arial" charset="0"/>
              </a:rPr>
              <a:t>for</a:t>
            </a:r>
            <a:r>
              <a:rPr lang="es-ES_tradnl" sz="1800" b="1" dirty="0" smtClean="0">
                <a:solidFill>
                  <a:prstClr val="black"/>
                </a:solidFill>
                <a:ea typeface="Arial" charset="0"/>
                <a:cs typeface="Arial" charset="0"/>
              </a:rPr>
              <a:t> </a:t>
            </a:r>
            <a:r>
              <a:rPr lang="es-ES_tradnl" sz="1800" b="1" dirty="0" err="1" smtClean="0">
                <a:solidFill>
                  <a:prstClr val="black"/>
                </a:solidFill>
                <a:ea typeface="Arial" charset="0"/>
                <a:cs typeface="Arial" charset="0"/>
              </a:rPr>
              <a:t>Patient</a:t>
            </a:r>
            <a:r>
              <a:rPr lang="es-ES_tradnl" sz="1800" b="1" dirty="0" smtClean="0">
                <a:solidFill>
                  <a:prstClr val="black"/>
                </a:solidFill>
                <a:ea typeface="Arial" charset="0"/>
                <a:cs typeface="Arial" charset="0"/>
              </a:rPr>
              <a:t> Safety</a:t>
            </a:r>
            <a:r>
              <a:rPr lang="es-ES_tradnl" sz="1800" dirty="0" smtClean="0">
                <a:solidFill>
                  <a:prstClr val="black"/>
                </a:solidFill>
                <a:ea typeface="Arial" charset="0"/>
                <a:cs typeface="Arial" charset="0"/>
              </a:rPr>
              <a:t> (ICPS)</a:t>
            </a:r>
            <a:endParaRPr lang="en-US" sz="1800" dirty="0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09503" y="2709686"/>
            <a:ext cx="643131" cy="338493"/>
          </a:xfrm>
          <a:prstGeom prst="roundRect">
            <a:avLst/>
          </a:prstGeom>
          <a:solidFill>
            <a:schemeClr val="accent4"/>
          </a:solidFill>
        </p:spPr>
        <p:txBody>
          <a:bodyPr wrap="none" lIns="36000" tIns="36000" rIns="36000" bIns="36000" anchor="ctr">
            <a:noAutofit/>
          </a:bodyPr>
          <a:lstStyle/>
          <a:p>
            <a:pPr eaLnBrk="0" hangingPunct="0">
              <a:spcAft>
                <a:spcPts val="0"/>
              </a:spcAft>
            </a:pPr>
            <a:r>
              <a:rPr lang="es-ES_tradnl" sz="1800" dirty="0" smtClean="0">
                <a:solidFill>
                  <a:prstClr val="white"/>
                </a:solidFill>
                <a:latin typeface="Arial Narrow" charset="0"/>
                <a:ea typeface="Times New Roman" charset="0"/>
                <a:cs typeface="Times New Roman" charset="0"/>
              </a:rPr>
              <a:t>2014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09504" y="1410138"/>
            <a:ext cx="643131" cy="338493"/>
          </a:xfrm>
          <a:prstGeom prst="roundRect">
            <a:avLst/>
          </a:prstGeom>
          <a:solidFill>
            <a:schemeClr val="accent4"/>
          </a:solidFill>
        </p:spPr>
        <p:txBody>
          <a:bodyPr wrap="none" lIns="36000" tIns="36000" rIns="36000" bIns="36000" anchor="ctr">
            <a:noAutofit/>
          </a:bodyPr>
          <a:lstStyle/>
          <a:p>
            <a:pPr eaLnBrk="0" hangingPunct="0">
              <a:spcAft>
                <a:spcPts val="0"/>
              </a:spcAft>
            </a:pPr>
            <a:r>
              <a:rPr lang="es-ES_tradnl" sz="1800" dirty="0" smtClean="0">
                <a:solidFill>
                  <a:prstClr val="white"/>
                </a:solidFill>
                <a:latin typeface="Arial Narrow" charset="0"/>
                <a:ea typeface="Times New Roman" charset="0"/>
                <a:cs typeface="Times New Roman" charset="0"/>
              </a:rPr>
              <a:t>2009</a:t>
            </a:r>
          </a:p>
        </p:txBody>
      </p:sp>
      <p:pic>
        <p:nvPicPr>
          <p:cNvPr id="21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851" y="3019098"/>
            <a:ext cx="2331671" cy="72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2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03" y="2495729"/>
            <a:ext cx="237172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5" name="Rounded Rectangle 24"/>
          <p:cNvSpPr/>
          <p:nvPr/>
        </p:nvSpPr>
        <p:spPr>
          <a:xfrm>
            <a:off x="333698" y="4199916"/>
            <a:ext cx="643131" cy="338493"/>
          </a:xfrm>
          <a:prstGeom prst="roundRect">
            <a:avLst/>
          </a:prstGeom>
          <a:solidFill>
            <a:schemeClr val="accent4"/>
          </a:solidFill>
        </p:spPr>
        <p:txBody>
          <a:bodyPr wrap="none" lIns="36000" tIns="36000" rIns="36000" bIns="36000" anchor="ctr">
            <a:noAutofit/>
          </a:bodyPr>
          <a:lstStyle/>
          <a:p>
            <a:pPr eaLnBrk="0" hangingPunct="0">
              <a:spcAft>
                <a:spcPts val="0"/>
              </a:spcAft>
            </a:pPr>
            <a:r>
              <a:rPr lang="es-ES_tradnl" sz="1800" dirty="0" smtClean="0">
                <a:solidFill>
                  <a:prstClr val="white"/>
                </a:solidFill>
                <a:latin typeface="Arial Narrow" charset="0"/>
                <a:ea typeface="Times New Roman" charset="0"/>
                <a:cs typeface="Times New Roman" charset="0"/>
              </a:rPr>
              <a:t>2015</a:t>
            </a:r>
          </a:p>
        </p:txBody>
      </p:sp>
      <p:sp>
        <p:nvSpPr>
          <p:cNvPr id="31" name="Rectangle 17"/>
          <p:cNvSpPr>
            <a:spLocks noChangeArrowheads="1"/>
          </p:cNvSpPr>
          <p:nvPr/>
        </p:nvSpPr>
        <p:spPr bwMode="auto">
          <a:xfrm>
            <a:off x="4364037" y="2495729"/>
            <a:ext cx="4398963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algn="just" hangingPunct="0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altLang="es-ES_tradnl" sz="1800" b="1" dirty="0" err="1" smtClean="0">
                <a:ea typeface="Arial" charset="0"/>
                <a:cs typeface="Arial" charset="0"/>
              </a:rPr>
              <a:t>Identification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b="1" dirty="0" smtClean="0">
                <a:ea typeface="Arial" charset="0"/>
                <a:cs typeface="Arial" charset="0"/>
              </a:rPr>
              <a:t>of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b="1" dirty="0" err="1" smtClean="0">
                <a:ea typeface="Arial" charset="0"/>
                <a:cs typeface="Arial" charset="0"/>
              </a:rPr>
              <a:t>diseases</a:t>
            </a:r>
            <a:r>
              <a:rPr lang="es-ES" altLang="es-ES_tradnl" sz="1800" b="1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for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which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the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drug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is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prescribed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in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order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to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obtain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more control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over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the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national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demand</a:t>
            </a:r>
            <a:endParaRPr lang="es-ES" altLang="es-ES_tradnl" sz="1800" dirty="0" smtClean="0">
              <a:ea typeface="Arial" charset="0"/>
              <a:cs typeface="Arial" charset="0"/>
            </a:endParaRPr>
          </a:p>
        </p:txBody>
      </p:sp>
      <p:sp>
        <p:nvSpPr>
          <p:cNvPr id="32" name="Rectangle 18"/>
          <p:cNvSpPr>
            <a:spLocks noChangeArrowheads="1"/>
          </p:cNvSpPr>
          <p:nvPr/>
        </p:nvSpPr>
        <p:spPr bwMode="auto">
          <a:xfrm>
            <a:off x="4345579" y="3855015"/>
            <a:ext cx="43989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algn="just" hangingPunct="0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altLang="es-ES_tradnl" sz="1800" b="1" dirty="0" err="1" smtClean="0">
                <a:ea typeface="Arial" charset="0"/>
                <a:cs typeface="Arial" charset="0"/>
              </a:rPr>
              <a:t>Identification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b="1" dirty="0" smtClean="0">
                <a:ea typeface="Arial" charset="0"/>
                <a:cs typeface="Arial" charset="0"/>
              </a:rPr>
              <a:t>of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b="1" dirty="0" smtClean="0">
                <a:ea typeface="Arial" charset="0"/>
                <a:cs typeface="Arial" charset="0"/>
              </a:rPr>
              <a:t>adverse </a:t>
            </a:r>
            <a:r>
              <a:rPr lang="es-ES" altLang="es-ES_tradnl" sz="1800" b="1" dirty="0" err="1" smtClean="0">
                <a:ea typeface="Arial" charset="0"/>
                <a:cs typeface="Arial" charset="0"/>
              </a:rPr>
              <a:t>reactions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to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automatize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pharmacological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surveillance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processes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over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the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population</a:t>
            </a:r>
            <a:endParaRPr lang="es-ES" altLang="es-ES_tradnl" sz="1800" dirty="0" smtClean="0">
              <a:ea typeface="Arial" charset="0"/>
              <a:cs typeface="Arial" charset="0"/>
            </a:endParaRPr>
          </a:p>
        </p:txBody>
      </p:sp>
      <p:pic>
        <p:nvPicPr>
          <p:cNvPr id="33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586" y="4346248"/>
            <a:ext cx="2331671" cy="72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4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038" y="3822879"/>
            <a:ext cx="237172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Marcador de pie de página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Ontology Engineering Group</a:t>
            </a:r>
            <a:endParaRPr lang="es-ES">
              <a:solidFill>
                <a:prstClr val="white"/>
              </a:solidFill>
            </a:endParaRPr>
          </a:p>
        </p:txBody>
      </p:sp>
      <p:sp>
        <p:nvSpPr>
          <p:cNvPr id="19" name="Rounded Rectangle 24"/>
          <p:cNvSpPr/>
          <p:nvPr/>
        </p:nvSpPr>
        <p:spPr>
          <a:xfrm>
            <a:off x="333698" y="5594350"/>
            <a:ext cx="643131" cy="338493"/>
          </a:xfrm>
          <a:prstGeom prst="roundRect">
            <a:avLst/>
          </a:prstGeom>
          <a:solidFill>
            <a:schemeClr val="accent4"/>
          </a:solidFill>
        </p:spPr>
        <p:txBody>
          <a:bodyPr wrap="none" lIns="36000" tIns="36000" rIns="36000" bIns="36000" anchor="ctr">
            <a:noAutofit/>
          </a:bodyPr>
          <a:lstStyle/>
          <a:p>
            <a:pPr eaLnBrk="0" hangingPunct="0">
              <a:spcAft>
                <a:spcPts val="0"/>
              </a:spcAft>
            </a:pPr>
            <a:r>
              <a:rPr lang="es-ES_tradnl" sz="1800" dirty="0" smtClean="0">
                <a:solidFill>
                  <a:prstClr val="white"/>
                </a:solidFill>
                <a:latin typeface="Arial Narrow" charset="0"/>
                <a:ea typeface="Times New Roman" charset="0"/>
                <a:cs typeface="Times New Roman" charset="0"/>
              </a:rPr>
              <a:t>2016</a:t>
            </a:r>
          </a:p>
        </p:txBody>
      </p:sp>
      <p:sp>
        <p:nvSpPr>
          <p:cNvPr id="23" name="Rectangle 18"/>
          <p:cNvSpPr>
            <a:spLocks noChangeArrowheads="1"/>
          </p:cNvSpPr>
          <p:nvPr/>
        </p:nvSpPr>
        <p:spPr bwMode="auto">
          <a:xfrm>
            <a:off x="4345578" y="5289550"/>
            <a:ext cx="439896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  <a:cs typeface="Microsoft YaHei" charset="-122"/>
              </a:defRPr>
            </a:lvl9pPr>
          </a:lstStyle>
          <a:p>
            <a:pPr algn="just" hangingPunct="0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s-ES" altLang="es-ES_tradnl" sz="1800" dirty="0" err="1" smtClean="0">
                <a:ea typeface="Arial" charset="0"/>
                <a:cs typeface="Arial" charset="0"/>
              </a:rPr>
              <a:t>Services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for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the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ellaboration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of </a:t>
            </a:r>
            <a:r>
              <a:rPr lang="es-ES" altLang="es-ES_tradnl" sz="1800" b="1" dirty="0" err="1" smtClean="0">
                <a:ea typeface="Arial" charset="0"/>
                <a:cs typeface="Arial" charset="0"/>
              </a:rPr>
              <a:t>mathematical</a:t>
            </a:r>
            <a:r>
              <a:rPr lang="es-ES" altLang="es-ES_tradnl" sz="1800" b="1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b="1" dirty="0" err="1" smtClean="0">
                <a:ea typeface="Arial" charset="0"/>
                <a:cs typeface="Arial" charset="0"/>
              </a:rPr>
              <a:t>models</a:t>
            </a:r>
            <a:r>
              <a:rPr lang="es-ES" altLang="es-ES_tradnl" sz="1800" b="1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b="1" dirty="0" err="1" smtClean="0">
                <a:ea typeface="Arial" charset="0"/>
                <a:cs typeface="Arial" charset="0"/>
              </a:rPr>
              <a:t>for</a:t>
            </a:r>
            <a:r>
              <a:rPr lang="es-ES" altLang="es-ES_tradnl" sz="1800" b="1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b="1" dirty="0" err="1" smtClean="0">
                <a:ea typeface="Arial" charset="0"/>
                <a:cs typeface="Arial" charset="0"/>
              </a:rPr>
              <a:t>population</a:t>
            </a:r>
            <a:r>
              <a:rPr lang="es-ES" altLang="es-ES_tradnl" sz="1800" b="1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b="1" dirty="0" err="1" smtClean="0">
                <a:ea typeface="Arial" charset="0"/>
                <a:cs typeface="Arial" charset="0"/>
              </a:rPr>
              <a:t>segmentation</a:t>
            </a:r>
            <a:r>
              <a:rPr lang="es-ES" altLang="es-ES_tradnl" sz="1800" b="1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(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including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health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 </a:t>
            </a:r>
            <a:r>
              <a:rPr lang="es-ES" altLang="es-ES_tradnl" sz="1800" dirty="0" err="1" smtClean="0">
                <a:ea typeface="Arial" charset="0"/>
                <a:cs typeface="Arial" charset="0"/>
              </a:rPr>
              <a:t>factors</a:t>
            </a:r>
            <a:r>
              <a:rPr lang="es-ES" altLang="es-ES_tradnl" sz="1800" dirty="0" smtClean="0">
                <a:ea typeface="Arial" charset="0"/>
                <a:cs typeface="Arial" charset="0"/>
              </a:rPr>
              <a:t>)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028" y="5222854"/>
            <a:ext cx="2540000" cy="9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0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EGtemplate">
  <a:themeElements>
    <a:clrScheme name="Personalizar 17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1F5FC7"/>
      </a:hlink>
      <a:folHlink>
        <a:srgbClr val="44B9E8"/>
      </a:folHlink>
    </a:clrScheme>
    <a:fontScheme name="Tema de 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Settings\Katy Esteban Glez\Mis documentos\Trabajo\Grupo\Transparencia grupo\Template.pot</Template>
  <TotalTime>12520</TotalTime>
  <Words>1140</Words>
  <Application>Microsoft Macintosh PowerPoint</Application>
  <PresentationFormat>Presentación en pantalla (4:3)</PresentationFormat>
  <Paragraphs>325</Paragraphs>
  <Slides>16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7" baseType="lpstr">
      <vt:lpstr>Arial Narrow</vt:lpstr>
      <vt:lpstr>Calibri</vt:lpstr>
      <vt:lpstr>DejaVu Sans</vt:lpstr>
      <vt:lpstr>Microsoft YaHei</vt:lpstr>
      <vt:lpstr>Segoe UI</vt:lpstr>
      <vt:lpstr>StarSymbol</vt:lpstr>
      <vt:lpstr>Times New Roman</vt:lpstr>
      <vt:lpstr>Wingdings</vt:lpstr>
      <vt:lpstr>Arial</vt:lpstr>
      <vt:lpstr>Template</vt:lpstr>
      <vt:lpstr>OEGtemplate</vt:lpstr>
      <vt:lpstr> Ontology Engineering Group  </vt:lpstr>
      <vt:lpstr>About us</vt:lpstr>
      <vt:lpstr>Ontology Engineering Group at a glance</vt:lpstr>
      <vt:lpstr>Our Research Areas</vt:lpstr>
      <vt:lpstr>Ontological Engineering</vt:lpstr>
      <vt:lpstr>Data-driven language technologies, mainly Spanish</vt:lpstr>
      <vt:lpstr>Linked data Technologies and Project @ OEG</vt:lpstr>
      <vt:lpstr>Linked Data applications</vt:lpstr>
      <vt:lpstr>OEG projects in the health domain</vt:lpstr>
      <vt:lpstr> Ontology Engineering Group </vt:lpstr>
      <vt:lpstr>Collaboration with the World Health Organization</vt:lpstr>
      <vt:lpstr>ICPS - Domains and resources analysis</vt:lpstr>
      <vt:lpstr>ICPS - High level conceptual model</vt:lpstr>
      <vt:lpstr>Presentación de PowerPoint</vt:lpstr>
      <vt:lpstr>Presentación de PowerPoint</vt:lpstr>
      <vt:lpstr>Analyzing and predicting social exclusion </vt:lpstr>
    </vt:vector>
  </TitlesOfParts>
  <Company>LIA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 título de diapositiva</dc:title>
  <dc:creator>Laboratorio de Inteligencia Artificial</dc:creator>
  <cp:lastModifiedBy>Raúl García Castro</cp:lastModifiedBy>
  <cp:revision>561</cp:revision>
  <cp:lastPrinted>2014-07-01T09:04:45Z</cp:lastPrinted>
  <dcterms:created xsi:type="dcterms:W3CDTF">2010-11-15T11:16:30Z</dcterms:created>
  <dcterms:modified xsi:type="dcterms:W3CDTF">2016-10-03T16:52:19Z</dcterms:modified>
</cp:coreProperties>
</file>